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21" r:id="rId3"/>
    <p:sldId id="322" r:id="rId4"/>
    <p:sldId id="260" r:id="rId5"/>
    <p:sldId id="323" r:id="rId6"/>
    <p:sldId id="261" r:id="rId7"/>
    <p:sldId id="324" r:id="rId8"/>
    <p:sldId id="325" r:id="rId9"/>
    <p:sldId id="326" r:id="rId10"/>
    <p:sldId id="275" r:id="rId11"/>
    <p:sldId id="270" r:id="rId12"/>
    <p:sldId id="305" r:id="rId13"/>
    <p:sldId id="281" r:id="rId14"/>
    <p:sldId id="308" r:id="rId15"/>
    <p:sldId id="307" r:id="rId16"/>
    <p:sldId id="306" r:id="rId17"/>
    <p:sldId id="283" r:id="rId18"/>
    <p:sldId id="309" r:id="rId19"/>
    <p:sldId id="285" r:id="rId20"/>
    <p:sldId id="311" r:id="rId21"/>
    <p:sldId id="320" r:id="rId22"/>
    <p:sldId id="289" r:id="rId23"/>
    <p:sldId id="312" r:id="rId24"/>
    <p:sldId id="290" r:id="rId25"/>
    <p:sldId id="313" r:id="rId26"/>
    <p:sldId id="315" r:id="rId27"/>
    <p:sldId id="316" r:id="rId28"/>
    <p:sldId id="303" r:id="rId29"/>
    <p:sldId id="317" r:id="rId30"/>
    <p:sldId id="319" r:id="rId31"/>
    <p:sldId id="31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3" autoAdjust="0"/>
  </p:normalViewPr>
  <p:slideViewPr>
    <p:cSldViewPr>
      <p:cViewPr varScale="1">
        <p:scale>
          <a:sx n="100" d="100"/>
          <a:sy n="100" d="100"/>
        </p:scale>
        <p:origin x="18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AC3B1-CF95-49B5-A4B3-B799D1992971}" type="datetimeFigureOut">
              <a:rPr lang="en-NZ" smtClean="0"/>
              <a:t>18/05/2024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0C0CF-B352-4550-985F-2827DFFCEF45}" type="slidenum">
              <a:rPr lang="en-NZ" smtClean="0"/>
              <a:t>‹#›</a:t>
            </a:fld>
            <a:endParaRPr lang="en-NZ"/>
          </a:p>
        </p:txBody>
      </p:sp>
    </p:spTree>
    <p:extLst>
      <p:ext uri="{BB962C8B-B14F-4D97-AF65-F5344CB8AC3E}">
        <p14:creationId xmlns:p14="http://schemas.microsoft.com/office/powerpoint/2010/main" val="263475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AB0C0CF-B352-4550-985F-2827DFFCEF45}" type="slidenum">
              <a:rPr lang="en-NZ" smtClean="0"/>
              <a:t>4</a:t>
            </a:fld>
            <a:endParaRPr lang="en-NZ"/>
          </a:p>
        </p:txBody>
      </p:sp>
    </p:spTree>
    <p:extLst>
      <p:ext uri="{BB962C8B-B14F-4D97-AF65-F5344CB8AC3E}">
        <p14:creationId xmlns:p14="http://schemas.microsoft.com/office/powerpoint/2010/main" val="147320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B0C0CF-B352-4550-985F-2827DFFCEF45}" type="slidenum">
              <a:rPr lang="en-NZ" smtClean="0"/>
              <a:t>10</a:t>
            </a:fld>
            <a:endParaRPr lang="en-NZ"/>
          </a:p>
        </p:txBody>
      </p:sp>
    </p:spTree>
    <p:extLst>
      <p:ext uri="{BB962C8B-B14F-4D97-AF65-F5344CB8AC3E}">
        <p14:creationId xmlns:p14="http://schemas.microsoft.com/office/powerpoint/2010/main" val="140862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C4B469C4-0119-40F2-ABC0-A233CDFEA67C}" type="datetimeFigureOut">
              <a:rPr lang="en-NZ" smtClean="0"/>
              <a:t>18/05/2024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177924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B469C4-0119-40F2-ABC0-A233CDFEA67C}" type="datetimeFigureOut">
              <a:rPr lang="en-NZ" smtClean="0"/>
              <a:t>18/05/2024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398740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B469C4-0119-40F2-ABC0-A233CDFEA67C}" type="datetimeFigureOut">
              <a:rPr lang="en-NZ" smtClean="0"/>
              <a:t>18/05/2024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300824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B469C4-0119-40F2-ABC0-A233CDFEA67C}" type="datetimeFigureOut">
              <a:rPr lang="en-NZ" smtClean="0"/>
              <a:t>18/05/2024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138380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469C4-0119-40F2-ABC0-A233CDFEA67C}" type="datetimeFigureOut">
              <a:rPr lang="en-NZ" smtClean="0"/>
              <a:t>18/05/2024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386656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C4B469C4-0119-40F2-ABC0-A233CDFEA67C}" type="datetimeFigureOut">
              <a:rPr lang="en-NZ" smtClean="0"/>
              <a:t>18/05/2024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196999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C4B469C4-0119-40F2-ABC0-A233CDFEA67C}" type="datetimeFigureOut">
              <a:rPr lang="en-NZ" smtClean="0"/>
              <a:t>18/05/2024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83880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C4B469C4-0119-40F2-ABC0-A233CDFEA67C}" type="datetimeFigureOut">
              <a:rPr lang="en-NZ" smtClean="0"/>
              <a:t>18/05/2024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54101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69C4-0119-40F2-ABC0-A233CDFEA67C}" type="datetimeFigureOut">
              <a:rPr lang="en-NZ" smtClean="0"/>
              <a:t>18/05/2024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70278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469C4-0119-40F2-ABC0-A233CDFEA67C}" type="datetimeFigureOut">
              <a:rPr lang="en-NZ" smtClean="0"/>
              <a:t>18/05/2024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189979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469C4-0119-40F2-ABC0-A233CDFEA67C}" type="datetimeFigureOut">
              <a:rPr lang="en-NZ" smtClean="0"/>
              <a:t>18/05/2024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B75857D-B2EB-4CA0-AEA2-FC885DE245D1}" type="slidenum">
              <a:rPr lang="en-NZ" smtClean="0"/>
              <a:t>‹#›</a:t>
            </a:fld>
            <a:endParaRPr lang="en-NZ"/>
          </a:p>
        </p:txBody>
      </p:sp>
    </p:spTree>
    <p:extLst>
      <p:ext uri="{BB962C8B-B14F-4D97-AF65-F5344CB8AC3E}">
        <p14:creationId xmlns:p14="http://schemas.microsoft.com/office/powerpoint/2010/main" val="174133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469C4-0119-40F2-ABC0-A233CDFEA67C}" type="datetimeFigureOut">
              <a:rPr lang="en-NZ" smtClean="0"/>
              <a:t>18/05/2024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857D-B2EB-4CA0-AEA2-FC885DE245D1}" type="slidenum">
              <a:rPr lang="en-NZ" smtClean="0"/>
              <a:t>‹#›</a:t>
            </a:fld>
            <a:endParaRPr lang="en-NZ"/>
          </a:p>
        </p:txBody>
      </p:sp>
    </p:spTree>
    <p:extLst>
      <p:ext uri="{BB962C8B-B14F-4D97-AF65-F5344CB8AC3E}">
        <p14:creationId xmlns:p14="http://schemas.microsoft.com/office/powerpoint/2010/main" val="241842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youtube.com/watch?v=-egY6t9BMGI&amp;ab_channel=Antiochmbcmusi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gvyLJnoZrs&amp;ab_channel=StevenEri" TargetMode="External"/><Relationship Id="rId2" Type="http://schemas.openxmlformats.org/officeDocument/2006/relationships/hyperlink" Target="https://www.youtube.com/watch?v=kh2KwEwaroc&amp;ab_channel=HistoryMakersTV" TargetMode="External"/><Relationship Id="rId1" Type="http://schemas.openxmlformats.org/officeDocument/2006/relationships/slideLayout" Target="../slideLayouts/slideLayout2.xml"/><Relationship Id="rId4" Type="http://schemas.openxmlformats.org/officeDocument/2006/relationships/hyperlink" Target="https://www.youtube.com/watch?v=Rnkb7M3dKTg&amp;ab_channel=YammaEnsemble-%D7%99%D7%90%D7%9E%D7%94-%D9%8A%D9%85%D8%A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ksqqcBanAhs&amp;ab_channel=JohnHiltonII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KUrERen9Vyc&amp;ab_channel=ChetValleyChurch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006" y="692696"/>
            <a:ext cx="7772400" cy="1470025"/>
          </a:xfrm>
        </p:spPr>
        <p:txBody>
          <a:bodyPr>
            <a:noAutofit/>
          </a:bodyPr>
          <a:lstStyle/>
          <a:p>
            <a:r>
              <a:rPr lang="en-NZ" sz="5400" b="1" dirty="0">
                <a:solidFill>
                  <a:srgbClr val="0000FF"/>
                </a:solidFill>
              </a:rPr>
              <a:t>The history of the</a:t>
            </a:r>
            <a:br>
              <a:rPr lang="en-NZ" sz="5400" b="1" dirty="0">
                <a:solidFill>
                  <a:srgbClr val="0000FF"/>
                </a:solidFill>
              </a:rPr>
            </a:br>
            <a:r>
              <a:rPr lang="en-NZ" sz="5400" b="1" dirty="0">
                <a:solidFill>
                  <a:srgbClr val="0000FF"/>
                </a:solidFill>
              </a:rPr>
              <a:t>songs we sing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287" y="2571768"/>
            <a:ext cx="53340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40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r>
              <a:rPr lang="en-NZ" sz="4000" b="1" dirty="0">
                <a:solidFill>
                  <a:srgbClr val="0000FF"/>
                </a:solidFill>
              </a:rPr>
              <a:t>Then came the Reformation</a:t>
            </a:r>
          </a:p>
        </p:txBody>
      </p:sp>
      <p:sp>
        <p:nvSpPr>
          <p:cNvPr id="3" name="Content Placeholder 2"/>
          <p:cNvSpPr>
            <a:spLocks noGrp="1"/>
          </p:cNvSpPr>
          <p:nvPr>
            <p:ph idx="1"/>
          </p:nvPr>
        </p:nvSpPr>
        <p:spPr>
          <a:xfrm>
            <a:off x="610567" y="1268760"/>
            <a:ext cx="8229600" cy="4525963"/>
          </a:xfrm>
        </p:spPr>
        <p:txBody>
          <a:bodyPr/>
          <a:lstStyle/>
          <a:p>
            <a:r>
              <a:rPr lang="en-NZ" dirty="0"/>
              <a:t>Luther  (1523)             Lutheran tradition</a:t>
            </a:r>
          </a:p>
          <a:p>
            <a:r>
              <a:rPr lang="en-NZ" dirty="0"/>
              <a:t>Calvin (1541)		 Reformed tradition </a:t>
            </a:r>
          </a:p>
          <a:p>
            <a:r>
              <a:rPr lang="en-NZ" dirty="0"/>
              <a:t>Knox (1547)		Presbyterian tradition</a:t>
            </a:r>
          </a:p>
          <a:p>
            <a:r>
              <a:rPr lang="en-NZ" dirty="0"/>
              <a:t>Henry VIII (1534) 	     Anglican tradition</a:t>
            </a:r>
          </a:p>
        </p:txBody>
      </p:sp>
      <p:sp>
        <p:nvSpPr>
          <p:cNvPr id="4" name="Right Arrow 3"/>
          <p:cNvSpPr/>
          <p:nvPr/>
        </p:nvSpPr>
        <p:spPr>
          <a:xfrm>
            <a:off x="3654382" y="1556792"/>
            <a:ext cx="6480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ight Arrow 4"/>
          <p:cNvSpPr/>
          <p:nvPr/>
        </p:nvSpPr>
        <p:spPr>
          <a:xfrm>
            <a:off x="3455876" y="2132856"/>
            <a:ext cx="6480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ight Arrow 5"/>
          <p:cNvSpPr/>
          <p:nvPr/>
        </p:nvSpPr>
        <p:spPr>
          <a:xfrm>
            <a:off x="3314570" y="2708920"/>
            <a:ext cx="78937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ight Arrow 6"/>
          <p:cNvSpPr/>
          <p:nvPr/>
        </p:nvSpPr>
        <p:spPr>
          <a:xfrm>
            <a:off x="3962642" y="3284984"/>
            <a:ext cx="6480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http://2.bp.blogspot.com/-wrpz1dVDeaU/TtPaxEBMxgI/AAAAAAAAHgk/pqaIHxvLK3s/s1600/440164b034aca7f5094b8375f4ff9995%255B1%25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97" y="3873796"/>
            <a:ext cx="2970739" cy="18499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2663" y="3861048"/>
            <a:ext cx="2799153" cy="186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9233" y="3866382"/>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52944" y="5805264"/>
            <a:ext cx="7848872" cy="369332"/>
          </a:xfrm>
          <a:prstGeom prst="rect">
            <a:avLst/>
          </a:prstGeom>
          <a:noFill/>
        </p:spPr>
        <p:txBody>
          <a:bodyPr wrap="square" rtlCol="0">
            <a:spAutoFit/>
          </a:bodyPr>
          <a:lstStyle/>
          <a:p>
            <a:r>
              <a:rPr lang="en-NZ" dirty="0"/>
              <a:t>Catholic                                                Anglican                                 Presbyterian</a:t>
            </a:r>
          </a:p>
        </p:txBody>
      </p:sp>
    </p:spTree>
    <p:extLst>
      <p:ext uri="{BB962C8B-B14F-4D97-AF65-F5344CB8AC3E}">
        <p14:creationId xmlns:p14="http://schemas.microsoft.com/office/powerpoint/2010/main" val="96533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74" y="260648"/>
            <a:ext cx="8229600" cy="1143000"/>
          </a:xfrm>
        </p:spPr>
        <p:txBody>
          <a:bodyPr>
            <a:noAutofit/>
          </a:bodyPr>
          <a:lstStyle/>
          <a:p>
            <a:r>
              <a:rPr lang="en-NZ" sz="3200" b="1" dirty="0">
                <a:solidFill>
                  <a:srgbClr val="0000FF"/>
                </a:solidFill>
              </a:rPr>
              <a:t>Luther introduced major differences (1523AD).</a:t>
            </a:r>
          </a:p>
        </p:txBody>
      </p:sp>
      <p:sp>
        <p:nvSpPr>
          <p:cNvPr id="3" name="Content Placeholder 2"/>
          <p:cNvSpPr>
            <a:spLocks noGrp="1"/>
          </p:cNvSpPr>
          <p:nvPr>
            <p:ph idx="1"/>
          </p:nvPr>
        </p:nvSpPr>
        <p:spPr>
          <a:xfrm>
            <a:off x="251520" y="1283079"/>
            <a:ext cx="8754678" cy="3268960"/>
          </a:xfrm>
        </p:spPr>
        <p:txBody>
          <a:bodyPr>
            <a:noAutofit/>
          </a:bodyPr>
          <a:lstStyle/>
          <a:p>
            <a:r>
              <a:rPr lang="en-NZ" sz="2200" dirty="0"/>
              <a:t>The service was in the language of the people rather than in Latin.</a:t>
            </a:r>
          </a:p>
          <a:p>
            <a:r>
              <a:rPr lang="en-NZ" sz="2200" dirty="0"/>
              <a:t>The sermon was the central act of the meeting.</a:t>
            </a:r>
          </a:p>
          <a:p>
            <a:r>
              <a:rPr lang="en-NZ" sz="2200" dirty="0"/>
              <a:t>The congregation could sing, not just the priests.</a:t>
            </a:r>
            <a:r>
              <a:rPr lang="en-AU" sz="2200" dirty="0"/>
              <a:t> (But Calvin banned organs, choirs and musical instruments because they are not mentioned in the New Testament). </a:t>
            </a:r>
            <a:endParaRPr lang="en-NZ" sz="2200" dirty="0"/>
          </a:p>
          <a:p>
            <a:r>
              <a:rPr lang="en-NZ" sz="2200" dirty="0"/>
              <a:t>The Eucharist was a memorial of the body and blood of Christ, not a re-sacrifice.</a:t>
            </a:r>
          </a:p>
          <a:p>
            <a:endParaRPr lang="en-NZ"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254713"/>
            <a:ext cx="2994038" cy="199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77636" y="4293096"/>
            <a:ext cx="4572000" cy="2031325"/>
          </a:xfrm>
          <a:prstGeom prst="rect">
            <a:avLst/>
          </a:prstGeom>
        </p:spPr>
        <p:txBody>
          <a:bodyPr>
            <a:spAutoFit/>
          </a:bodyPr>
          <a:lstStyle/>
          <a:p>
            <a:r>
              <a:rPr lang="en-NZ" dirty="0"/>
              <a:t>The people had to have a sombre attitude </a:t>
            </a:r>
          </a:p>
          <a:p>
            <a:r>
              <a:rPr lang="en-NZ" dirty="0"/>
              <a:t>in “the house of the Lord”.  Sometimes people were fined for smiling in church!  If people fell asleep they were poked with a knobbed staff by the ‘</a:t>
            </a:r>
            <a:r>
              <a:rPr lang="en-NZ" dirty="0" err="1"/>
              <a:t>tithingman</a:t>
            </a:r>
            <a:r>
              <a:rPr lang="en-NZ" dirty="0"/>
              <a:t>’ – “a parish officer elected annually to maintain order during divine service”. </a:t>
            </a:r>
          </a:p>
        </p:txBody>
      </p:sp>
    </p:spTree>
    <p:extLst>
      <p:ext uri="{BB962C8B-B14F-4D97-AF65-F5344CB8AC3E}">
        <p14:creationId xmlns:p14="http://schemas.microsoft.com/office/powerpoint/2010/main" val="179967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60648"/>
            <a:ext cx="8568952" cy="6447919"/>
          </a:xfrm>
          <a:prstGeom prst="rect">
            <a:avLst/>
          </a:prstGeom>
        </p:spPr>
        <p:txBody>
          <a:bodyPr wrap="square">
            <a:spAutoFit/>
          </a:bodyPr>
          <a:lstStyle/>
          <a:p>
            <a:r>
              <a:rPr lang="en-NZ" sz="2000" dirty="0"/>
              <a:t>A mighty fortress is our God, a bulwark never failing; </a:t>
            </a:r>
          </a:p>
          <a:p>
            <a:r>
              <a:rPr lang="en-NZ" sz="2000" dirty="0"/>
              <a:t>Our helper He amid the flood, of mortal ills prevailing. </a:t>
            </a:r>
          </a:p>
          <a:p>
            <a:r>
              <a:rPr lang="en-NZ" sz="2000" dirty="0"/>
              <a:t>For still our ancient foe, doth seek to work us woe; </a:t>
            </a:r>
          </a:p>
          <a:p>
            <a:r>
              <a:rPr lang="en-NZ" sz="2000" dirty="0"/>
              <a:t>his craft and power are great, and armed with cruel hate, </a:t>
            </a:r>
          </a:p>
          <a:p>
            <a:r>
              <a:rPr lang="en-NZ" sz="2000" dirty="0"/>
              <a:t>on earth is not his equal. </a:t>
            </a:r>
          </a:p>
          <a:p>
            <a:endParaRPr lang="en-NZ" sz="1100" dirty="0"/>
          </a:p>
          <a:p>
            <a:r>
              <a:rPr lang="en-NZ" sz="2000" dirty="0"/>
              <a:t>Did we in our own strength confide, our striving would be losing, </a:t>
            </a:r>
          </a:p>
          <a:p>
            <a:r>
              <a:rPr lang="en-NZ" sz="2000" dirty="0"/>
              <a:t>were not the right Man on our side, the man of God's own choosing. </a:t>
            </a:r>
          </a:p>
          <a:p>
            <a:r>
              <a:rPr lang="en-NZ" sz="2000" dirty="0" err="1"/>
              <a:t>Dost</a:t>
            </a:r>
            <a:r>
              <a:rPr lang="en-NZ" sz="2000" dirty="0"/>
              <a:t> ask who that may be? Christ Jesus, it is He; </a:t>
            </a:r>
          </a:p>
          <a:p>
            <a:r>
              <a:rPr lang="en-NZ" sz="2000" dirty="0"/>
              <a:t>Lord </a:t>
            </a:r>
            <a:r>
              <a:rPr lang="en-NZ" sz="2000" dirty="0" err="1"/>
              <a:t>Sabaoth</a:t>
            </a:r>
            <a:r>
              <a:rPr lang="en-NZ" sz="2000" dirty="0"/>
              <a:t>, His name, from age to age the same, and He must win the battle. </a:t>
            </a:r>
          </a:p>
          <a:p>
            <a:endParaRPr lang="en-AU" sz="1100" dirty="0"/>
          </a:p>
          <a:p>
            <a:r>
              <a:rPr lang="en-NZ" sz="2000" dirty="0"/>
              <a:t>And though this world, with devils filled, should threaten to undo us, </a:t>
            </a:r>
          </a:p>
          <a:p>
            <a:r>
              <a:rPr lang="en-NZ" sz="2000" dirty="0"/>
              <a:t>We will not fear, for God hath willed, His truth to triumph through us. </a:t>
            </a:r>
          </a:p>
          <a:p>
            <a:r>
              <a:rPr lang="en-NZ" sz="2000" dirty="0"/>
              <a:t>The Prince of Darkness grim, we tremble not for him; </a:t>
            </a:r>
          </a:p>
          <a:p>
            <a:r>
              <a:rPr lang="en-NZ" sz="2000" dirty="0"/>
              <a:t>his rage we can endure, for lo, his doom is sure; one little word shall fell him. </a:t>
            </a:r>
          </a:p>
          <a:p>
            <a:endParaRPr lang="en-NZ" sz="1100" dirty="0"/>
          </a:p>
          <a:p>
            <a:r>
              <a:rPr lang="en-NZ" sz="2000" dirty="0"/>
              <a:t>That word above all earthly powers, no thanks to them, </a:t>
            </a:r>
            <a:r>
              <a:rPr lang="en-NZ" sz="2000" dirty="0" err="1"/>
              <a:t>abideth</a:t>
            </a:r>
            <a:r>
              <a:rPr lang="en-NZ" sz="2000" dirty="0"/>
              <a:t>; </a:t>
            </a:r>
          </a:p>
          <a:p>
            <a:r>
              <a:rPr lang="en-NZ" sz="2000" dirty="0"/>
              <a:t>The Spirit and the gifts are ours, thru Him who with us </a:t>
            </a:r>
            <a:r>
              <a:rPr lang="en-NZ" sz="2000" dirty="0" err="1"/>
              <a:t>sideth</a:t>
            </a:r>
            <a:r>
              <a:rPr lang="en-NZ" sz="2000" dirty="0"/>
              <a:t>. </a:t>
            </a:r>
          </a:p>
          <a:p>
            <a:r>
              <a:rPr lang="en-NZ" sz="2000" dirty="0"/>
              <a:t>Let goods and kindred go, this mortal life also; </a:t>
            </a:r>
          </a:p>
          <a:p>
            <a:r>
              <a:rPr lang="en-NZ" sz="2000" dirty="0"/>
              <a:t>The body they may kill; God's truth </a:t>
            </a:r>
            <a:r>
              <a:rPr lang="en-NZ" sz="2000" dirty="0" err="1"/>
              <a:t>abideth</a:t>
            </a:r>
            <a:r>
              <a:rPr lang="en-NZ" sz="2000" dirty="0"/>
              <a:t> still; His kingdom is forever. </a:t>
            </a:r>
          </a:p>
          <a:p>
            <a:endParaRPr lang="en-AU" sz="1100" dirty="0"/>
          </a:p>
          <a:p>
            <a:r>
              <a:rPr lang="en-AU" sz="2000" b="1" dirty="0">
                <a:solidFill>
                  <a:srgbClr val="0000FF"/>
                </a:solidFill>
              </a:rPr>
              <a:t>Martin Luther. 1529AD</a:t>
            </a:r>
            <a:endParaRPr lang="en-NZ" sz="2000" b="1" dirty="0">
              <a:solidFill>
                <a:srgbClr val="0000FF"/>
              </a:solidFill>
            </a:endParaRPr>
          </a:p>
        </p:txBody>
      </p:sp>
    </p:spTree>
    <p:extLst>
      <p:ext uri="{BB962C8B-B14F-4D97-AF65-F5344CB8AC3E}">
        <p14:creationId xmlns:p14="http://schemas.microsoft.com/office/powerpoint/2010/main" val="52261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40" y="1412777"/>
            <a:ext cx="8445624" cy="2664296"/>
          </a:xfrm>
        </p:spPr>
        <p:txBody>
          <a:bodyPr>
            <a:normAutofit fontScale="92500" lnSpcReduction="20000"/>
          </a:bodyPr>
          <a:lstStyle/>
          <a:p>
            <a:r>
              <a:rPr lang="en-NZ" sz="2400" dirty="0"/>
              <a:t>In the 1660s “the Dissenters” left the Church of England in the “great ejection” because they disagreed with aspects of the “Book of Common prayer”. They included Presbyterians, Unitarians, Baptists and Congregationalists. The “Act of Toleration” 1689 allowed “non-conformists” or “protestants” to worship as long as they pledged allegiance to the King, and rejected transubstantiation. </a:t>
            </a:r>
          </a:p>
          <a:p>
            <a:r>
              <a:rPr lang="en-AU" sz="2400" dirty="0"/>
              <a:t>John Bunyan was a dissenter. He spent most of his life in jail because he refused to stop preaching. He wrote ‘Pilgrims progress’ and ‘Who would true valour </a:t>
            </a:r>
            <a:r>
              <a:rPr lang="en-AU" sz="2400" dirty="0" err="1"/>
              <a:t>see’while</a:t>
            </a:r>
            <a:r>
              <a:rPr lang="en-AU" sz="2400" dirty="0"/>
              <a:t> in jail.</a:t>
            </a:r>
            <a:endParaRPr lang="en-NZ" sz="2400" dirty="0"/>
          </a:p>
          <a:p>
            <a:endParaRPr lang="en-NZ" sz="2400" dirty="0"/>
          </a:p>
        </p:txBody>
      </p:sp>
      <p:sp>
        <p:nvSpPr>
          <p:cNvPr id="4" name="Title 1"/>
          <p:cNvSpPr>
            <a:spLocks noGrp="1"/>
          </p:cNvSpPr>
          <p:nvPr>
            <p:ph type="title"/>
          </p:nvPr>
        </p:nvSpPr>
        <p:spPr>
          <a:xfrm>
            <a:off x="316276" y="404664"/>
            <a:ext cx="8579296" cy="634082"/>
          </a:xfrm>
        </p:spPr>
        <p:txBody>
          <a:bodyPr>
            <a:noAutofit/>
          </a:bodyPr>
          <a:lstStyle/>
          <a:p>
            <a:r>
              <a:rPr lang="en-NZ" sz="3600" b="1" dirty="0">
                <a:solidFill>
                  <a:srgbClr val="0000FF"/>
                </a:solidFill>
              </a:rPr>
              <a:t>Protests against the </a:t>
            </a:r>
            <a:br>
              <a:rPr lang="en-NZ" sz="3600" b="1" dirty="0">
                <a:solidFill>
                  <a:srgbClr val="0000FF"/>
                </a:solidFill>
              </a:rPr>
            </a:br>
            <a:r>
              <a:rPr lang="en-NZ" sz="3600" b="1" dirty="0">
                <a:solidFill>
                  <a:srgbClr val="0000FF"/>
                </a:solidFill>
              </a:rPr>
              <a:t>Church of England’s liturgy </a:t>
            </a:r>
            <a:endParaRPr lang="en-NZ" b="1" dirty="0">
              <a:solidFill>
                <a:srgbClr val="0000FF"/>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041901"/>
            <a:ext cx="1944216" cy="232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04048" y="5589240"/>
            <a:ext cx="1080120" cy="707886"/>
          </a:xfrm>
          <a:prstGeom prst="rect">
            <a:avLst/>
          </a:prstGeom>
          <a:noFill/>
        </p:spPr>
        <p:txBody>
          <a:bodyPr wrap="square" rtlCol="0">
            <a:spAutoFit/>
          </a:bodyPr>
          <a:lstStyle/>
          <a:p>
            <a:r>
              <a:rPr lang="en-AU" sz="2000" dirty="0"/>
              <a:t>John Bunyan</a:t>
            </a:r>
            <a:endParaRPr lang="en-NZ" sz="2000" dirty="0"/>
          </a:p>
        </p:txBody>
      </p:sp>
    </p:spTree>
    <p:extLst>
      <p:ext uri="{BB962C8B-B14F-4D97-AF65-F5344CB8AC3E}">
        <p14:creationId xmlns:p14="http://schemas.microsoft.com/office/powerpoint/2010/main" val="309494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6632"/>
            <a:ext cx="8496944" cy="6370975"/>
          </a:xfrm>
          <a:prstGeom prst="rect">
            <a:avLst/>
          </a:prstGeom>
        </p:spPr>
        <p:txBody>
          <a:bodyPr wrap="square">
            <a:spAutoFit/>
          </a:bodyPr>
          <a:lstStyle/>
          <a:p>
            <a:r>
              <a:rPr lang="en-NZ" sz="2800" dirty="0"/>
              <a:t>Who would true valour see, let him come hither;</a:t>
            </a:r>
            <a:br>
              <a:rPr lang="en-NZ" sz="2800" dirty="0"/>
            </a:br>
            <a:r>
              <a:rPr lang="en-NZ" sz="2800" dirty="0"/>
              <a:t>One here will constant be, come wind, come weather.</a:t>
            </a:r>
            <a:br>
              <a:rPr lang="en-NZ" sz="2800" dirty="0"/>
            </a:br>
            <a:r>
              <a:rPr lang="en-NZ" sz="2800" dirty="0"/>
              <a:t>There’s no discouragement, shall make him once relent</a:t>
            </a:r>
            <a:br>
              <a:rPr lang="en-NZ" sz="2800" dirty="0"/>
            </a:br>
            <a:r>
              <a:rPr lang="en-NZ" sz="2800" dirty="0"/>
              <a:t>His first avowed intent: to be a pilgrim.</a:t>
            </a:r>
            <a:br>
              <a:rPr lang="en-NZ" sz="2800" dirty="0"/>
            </a:br>
            <a:endParaRPr lang="en-NZ" sz="1200" dirty="0"/>
          </a:p>
          <a:p>
            <a:r>
              <a:rPr lang="en-NZ" sz="2800" dirty="0"/>
              <a:t>Whoso beset him round with dismal stories</a:t>
            </a:r>
            <a:br>
              <a:rPr lang="en-NZ" sz="2800" dirty="0"/>
            </a:br>
            <a:r>
              <a:rPr lang="en-NZ" sz="2800" dirty="0"/>
              <a:t>Do but themselves confound; His strength the more is.</a:t>
            </a:r>
            <a:br>
              <a:rPr lang="en-NZ" sz="2800" dirty="0"/>
            </a:br>
            <a:r>
              <a:rPr lang="en-NZ" sz="2800" dirty="0"/>
              <a:t>No lion can him fright, he’ll with a giant fight,</a:t>
            </a:r>
            <a:br>
              <a:rPr lang="en-NZ" sz="2800" dirty="0"/>
            </a:br>
            <a:r>
              <a:rPr lang="en-NZ" sz="2800" dirty="0"/>
              <a:t>But he will have a right, to be a pilgrim.</a:t>
            </a:r>
            <a:br>
              <a:rPr lang="en-NZ" sz="2800" dirty="0"/>
            </a:br>
            <a:endParaRPr lang="en-NZ" sz="1400" dirty="0"/>
          </a:p>
          <a:p>
            <a:r>
              <a:rPr lang="en-NZ" sz="2800" dirty="0"/>
              <a:t>Hobgoblin nor foul fiend, can daunt his spirit,</a:t>
            </a:r>
            <a:br>
              <a:rPr lang="en-NZ" sz="2800" dirty="0"/>
            </a:br>
            <a:r>
              <a:rPr lang="en-NZ" sz="2800" dirty="0"/>
              <a:t>He knows he at the end, shall life inherit.</a:t>
            </a:r>
            <a:br>
              <a:rPr lang="en-NZ" sz="2800" dirty="0"/>
            </a:br>
            <a:r>
              <a:rPr lang="en-NZ" sz="2800" dirty="0"/>
              <a:t>Then fancies fly away, he’ll fear not what men say,</a:t>
            </a:r>
            <a:br>
              <a:rPr lang="en-NZ" sz="2800" dirty="0"/>
            </a:br>
            <a:r>
              <a:rPr lang="en-NZ" sz="2800" dirty="0"/>
              <a:t>He’ll labour night and day, to be a pilgrim.</a:t>
            </a:r>
          </a:p>
          <a:p>
            <a:endParaRPr lang="en-AU" b="1" dirty="0">
              <a:solidFill>
                <a:srgbClr val="0000FF"/>
              </a:solidFill>
              <a:effectLst/>
            </a:endParaRPr>
          </a:p>
          <a:p>
            <a:r>
              <a:rPr lang="en-AU" sz="2800" b="1" dirty="0">
                <a:solidFill>
                  <a:srgbClr val="0000FF"/>
                </a:solidFill>
                <a:effectLst/>
              </a:rPr>
              <a:t>John Bunyan 1684</a:t>
            </a:r>
            <a:endParaRPr lang="en-NZ" sz="2800" b="1" dirty="0">
              <a:solidFill>
                <a:srgbClr val="0000FF"/>
              </a:solidFill>
              <a:effectLst/>
            </a:endParaRPr>
          </a:p>
        </p:txBody>
      </p:sp>
    </p:spTree>
    <p:extLst>
      <p:ext uri="{BB962C8B-B14F-4D97-AF65-F5344CB8AC3E}">
        <p14:creationId xmlns:p14="http://schemas.microsoft.com/office/powerpoint/2010/main" val="296143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992888" cy="1569660"/>
          </a:xfrm>
          <a:prstGeom prst="rect">
            <a:avLst/>
          </a:prstGeom>
        </p:spPr>
        <p:txBody>
          <a:bodyPr wrap="square">
            <a:spAutoFit/>
          </a:bodyPr>
          <a:lstStyle/>
          <a:p>
            <a:pPr marL="342900" indent="-342900">
              <a:buFont typeface="Arial" panose="020B0604020202020204" pitchFamily="34" charset="0"/>
              <a:buChar char="•"/>
            </a:pPr>
            <a:r>
              <a:rPr lang="en-NZ" sz="2400" dirty="0"/>
              <a:t>Hymn singing became part of Protestant culture, and many wonderful hymns were written.</a:t>
            </a:r>
          </a:p>
          <a:p>
            <a:pPr marL="342900" indent="-342900">
              <a:buFont typeface="Arial" panose="020B0604020202020204" pitchFamily="34" charset="0"/>
              <a:buChar char="•"/>
            </a:pPr>
            <a:r>
              <a:rPr lang="en-NZ" sz="2400" dirty="0"/>
              <a:t>The Puritans introduced the “hymn sandwich” order of worship that became popular in most Protestant churches.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760" y="2852936"/>
            <a:ext cx="26035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31640" y="2291913"/>
            <a:ext cx="3366120" cy="4401205"/>
          </a:xfrm>
          <a:prstGeom prst="rect">
            <a:avLst/>
          </a:prstGeom>
        </p:spPr>
        <p:txBody>
          <a:bodyPr wrap="square">
            <a:spAutoFit/>
          </a:bodyPr>
          <a:lstStyle/>
          <a:p>
            <a:pPr marL="457200" lvl="0" indent="-457200">
              <a:buFont typeface="Arial" panose="020B0604020202020204" pitchFamily="34" charset="0"/>
              <a:buChar char="•"/>
            </a:pPr>
            <a:r>
              <a:rPr lang="en-NZ" sz="2000" dirty="0">
                <a:solidFill>
                  <a:prstClr val="black"/>
                </a:solidFill>
              </a:rPr>
              <a:t>Call to worship</a:t>
            </a:r>
          </a:p>
          <a:p>
            <a:pPr marL="457200" lvl="0" indent="-457200">
              <a:buFont typeface="Arial" panose="020B0604020202020204" pitchFamily="34" charset="0"/>
              <a:buChar char="•"/>
            </a:pPr>
            <a:r>
              <a:rPr lang="en-NZ" sz="2000" dirty="0">
                <a:solidFill>
                  <a:prstClr val="black"/>
                </a:solidFill>
              </a:rPr>
              <a:t>Hymn </a:t>
            </a:r>
          </a:p>
          <a:p>
            <a:pPr marL="457200" lvl="0" indent="-457200">
              <a:buFont typeface="Arial" panose="020B0604020202020204" pitchFamily="34" charset="0"/>
              <a:buChar char="•"/>
            </a:pPr>
            <a:r>
              <a:rPr lang="en-NZ" sz="2000" dirty="0">
                <a:solidFill>
                  <a:prstClr val="black"/>
                </a:solidFill>
              </a:rPr>
              <a:t>Prayer  </a:t>
            </a:r>
          </a:p>
          <a:p>
            <a:pPr marL="457200" lvl="0" indent="-457200">
              <a:buFont typeface="Arial" panose="020B0604020202020204" pitchFamily="34" charset="0"/>
              <a:buChar char="•"/>
            </a:pPr>
            <a:r>
              <a:rPr lang="en-NZ" sz="2000" dirty="0">
                <a:solidFill>
                  <a:prstClr val="black"/>
                </a:solidFill>
              </a:rPr>
              <a:t>Reading</a:t>
            </a:r>
          </a:p>
          <a:p>
            <a:pPr marL="457200" lvl="0" indent="-457200">
              <a:buFont typeface="Arial" panose="020B0604020202020204" pitchFamily="34" charset="0"/>
              <a:buChar char="•"/>
            </a:pPr>
            <a:r>
              <a:rPr lang="en-NZ" sz="2000" dirty="0">
                <a:solidFill>
                  <a:prstClr val="black"/>
                </a:solidFill>
              </a:rPr>
              <a:t>Hymn </a:t>
            </a:r>
          </a:p>
          <a:p>
            <a:pPr marL="457200" indent="-457200">
              <a:buFont typeface="Arial" panose="020B0604020202020204" pitchFamily="34" charset="0"/>
              <a:buChar char="•"/>
            </a:pPr>
            <a:r>
              <a:rPr lang="en-NZ" sz="2000" dirty="0">
                <a:solidFill>
                  <a:prstClr val="black"/>
                </a:solidFill>
              </a:rPr>
              <a:t>Prayer</a:t>
            </a:r>
          </a:p>
          <a:p>
            <a:pPr marL="457200" indent="-457200">
              <a:buFont typeface="Arial" panose="020B0604020202020204" pitchFamily="34" charset="0"/>
              <a:buChar char="•"/>
            </a:pPr>
            <a:r>
              <a:rPr lang="en-NZ" sz="2000" dirty="0">
                <a:solidFill>
                  <a:prstClr val="black"/>
                </a:solidFill>
              </a:rPr>
              <a:t>Reading</a:t>
            </a:r>
          </a:p>
          <a:p>
            <a:pPr marL="457200" indent="-457200">
              <a:buFont typeface="Arial" panose="020B0604020202020204" pitchFamily="34" charset="0"/>
              <a:buChar char="•"/>
            </a:pPr>
            <a:r>
              <a:rPr lang="en-NZ" sz="2000" dirty="0">
                <a:solidFill>
                  <a:prstClr val="black"/>
                </a:solidFill>
              </a:rPr>
              <a:t>Pre-sermon prayer </a:t>
            </a:r>
          </a:p>
          <a:p>
            <a:pPr marL="457200" indent="-457200">
              <a:buFont typeface="Arial" panose="020B0604020202020204" pitchFamily="34" charset="0"/>
              <a:buChar char="•"/>
            </a:pPr>
            <a:r>
              <a:rPr lang="en-NZ" sz="2000" dirty="0">
                <a:solidFill>
                  <a:prstClr val="black"/>
                </a:solidFill>
              </a:rPr>
              <a:t>Sermon</a:t>
            </a:r>
          </a:p>
          <a:p>
            <a:pPr marL="457200" indent="-457200">
              <a:buFont typeface="Arial" panose="020B0604020202020204" pitchFamily="34" charset="0"/>
              <a:buChar char="•"/>
            </a:pPr>
            <a:r>
              <a:rPr lang="en-NZ" sz="2000" dirty="0">
                <a:solidFill>
                  <a:prstClr val="black"/>
                </a:solidFill>
              </a:rPr>
              <a:t>Collection</a:t>
            </a:r>
          </a:p>
          <a:p>
            <a:pPr marL="457200" indent="-457200">
              <a:buFont typeface="Arial" panose="020B0604020202020204" pitchFamily="34" charset="0"/>
              <a:buChar char="•"/>
            </a:pPr>
            <a:r>
              <a:rPr lang="en-NZ" sz="2000" dirty="0">
                <a:solidFill>
                  <a:prstClr val="black"/>
                </a:solidFill>
              </a:rPr>
              <a:t>Communion</a:t>
            </a:r>
          </a:p>
          <a:p>
            <a:pPr marL="457200" indent="-457200">
              <a:buFont typeface="Arial" panose="020B0604020202020204" pitchFamily="34" charset="0"/>
              <a:buChar char="•"/>
            </a:pPr>
            <a:r>
              <a:rPr lang="en-NZ" sz="2000" dirty="0">
                <a:solidFill>
                  <a:prstClr val="black"/>
                </a:solidFill>
              </a:rPr>
              <a:t>Hymn</a:t>
            </a:r>
          </a:p>
          <a:p>
            <a:pPr marL="457200" indent="-457200">
              <a:buFont typeface="Arial" panose="020B0604020202020204" pitchFamily="34" charset="0"/>
              <a:buChar char="•"/>
            </a:pPr>
            <a:r>
              <a:rPr lang="en-NZ" sz="2000" dirty="0">
                <a:solidFill>
                  <a:prstClr val="black"/>
                </a:solidFill>
              </a:rPr>
              <a:t>Benediction</a:t>
            </a:r>
          </a:p>
          <a:p>
            <a:pPr marL="457200" indent="-457200">
              <a:buFont typeface="Arial" panose="020B0604020202020204" pitchFamily="34" charset="0"/>
              <a:buChar char="•"/>
            </a:pPr>
            <a:endParaRPr lang="en-NZ" sz="2000" dirty="0">
              <a:solidFill>
                <a:prstClr val="black"/>
              </a:solidFill>
            </a:endParaRPr>
          </a:p>
        </p:txBody>
      </p:sp>
    </p:spTree>
    <p:extLst>
      <p:ext uri="{BB962C8B-B14F-4D97-AF65-F5344CB8AC3E}">
        <p14:creationId xmlns:p14="http://schemas.microsoft.com/office/powerpoint/2010/main" val="113195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188640"/>
            <a:ext cx="5400600" cy="6263253"/>
          </a:xfrm>
          <a:prstGeom prst="rect">
            <a:avLst/>
          </a:prstGeom>
        </p:spPr>
        <p:txBody>
          <a:bodyPr wrap="square">
            <a:spAutoFit/>
          </a:bodyPr>
          <a:lstStyle/>
          <a:p>
            <a:r>
              <a:rPr lang="en-NZ" sz="2200" dirty="0"/>
              <a:t>When I survey the wondrous cross</a:t>
            </a:r>
            <a:br>
              <a:rPr lang="en-NZ" sz="2200" dirty="0"/>
            </a:br>
            <a:r>
              <a:rPr lang="en-NZ" sz="2200" dirty="0"/>
              <a:t>On which the Prince of glory died,</a:t>
            </a:r>
            <a:br>
              <a:rPr lang="en-NZ" sz="2200" dirty="0"/>
            </a:br>
            <a:r>
              <a:rPr lang="en-NZ" sz="2200" dirty="0"/>
              <a:t>My richest gain I count but loss,</a:t>
            </a:r>
            <a:br>
              <a:rPr lang="en-NZ" sz="2200" dirty="0"/>
            </a:br>
            <a:r>
              <a:rPr lang="en-NZ" sz="2200" dirty="0"/>
              <a:t>And pour contempt on all my pride.</a:t>
            </a:r>
          </a:p>
          <a:p>
            <a:endParaRPr lang="en-NZ" sz="700" dirty="0"/>
          </a:p>
          <a:p>
            <a:r>
              <a:rPr lang="en-NZ" sz="2200" dirty="0"/>
              <a:t>Forbid it, Lord, that I should boast,</a:t>
            </a:r>
            <a:br>
              <a:rPr lang="en-NZ" sz="2200" dirty="0"/>
            </a:br>
            <a:r>
              <a:rPr lang="en-NZ" sz="2200" dirty="0"/>
              <a:t>Save in the death of Christ my God!</a:t>
            </a:r>
            <a:br>
              <a:rPr lang="en-NZ" sz="2200" dirty="0"/>
            </a:br>
            <a:r>
              <a:rPr lang="en-NZ" sz="2200" dirty="0"/>
              <a:t>All the vain things that charm me most,</a:t>
            </a:r>
            <a:br>
              <a:rPr lang="en-NZ" sz="2200" dirty="0"/>
            </a:br>
            <a:r>
              <a:rPr lang="en-NZ" sz="2200" dirty="0"/>
              <a:t>I sacrifice them to His blood.</a:t>
            </a:r>
          </a:p>
          <a:p>
            <a:endParaRPr lang="en-NZ" sz="1000" dirty="0"/>
          </a:p>
          <a:p>
            <a:r>
              <a:rPr lang="en-NZ" sz="2200" dirty="0"/>
              <a:t>See from His head, His hands, His feet,</a:t>
            </a:r>
            <a:br>
              <a:rPr lang="en-NZ" sz="2200" dirty="0"/>
            </a:br>
            <a:r>
              <a:rPr lang="en-NZ" sz="2200" dirty="0"/>
              <a:t>Sorrow and love flow mingled down!</a:t>
            </a:r>
            <a:br>
              <a:rPr lang="en-NZ" sz="2200" dirty="0"/>
            </a:br>
            <a:r>
              <a:rPr lang="en-NZ" sz="2200" dirty="0"/>
              <a:t>Did </a:t>
            </a:r>
            <a:r>
              <a:rPr lang="en-NZ" sz="2200" dirty="0" err="1"/>
              <a:t>e’er</a:t>
            </a:r>
            <a:r>
              <a:rPr lang="en-NZ" sz="2200" dirty="0"/>
              <a:t> such love and sorrow meet,</a:t>
            </a:r>
            <a:br>
              <a:rPr lang="en-NZ" sz="2200" dirty="0"/>
            </a:br>
            <a:r>
              <a:rPr lang="en-NZ" sz="2200" dirty="0"/>
              <a:t>Or thorns compose so rich a crown?</a:t>
            </a:r>
          </a:p>
          <a:p>
            <a:endParaRPr lang="en-NZ" sz="900" dirty="0"/>
          </a:p>
          <a:p>
            <a:r>
              <a:rPr lang="en-NZ" sz="2200" dirty="0"/>
              <a:t>Were the whole realm of nature mine,</a:t>
            </a:r>
            <a:br>
              <a:rPr lang="en-NZ" sz="2200" dirty="0"/>
            </a:br>
            <a:r>
              <a:rPr lang="en-NZ" sz="2200" dirty="0"/>
              <a:t>That were an offering far too small;</a:t>
            </a:r>
            <a:br>
              <a:rPr lang="en-NZ" sz="2200" dirty="0"/>
            </a:br>
            <a:r>
              <a:rPr lang="en-NZ" sz="2200" dirty="0"/>
              <a:t>Love so amazing, so divine,</a:t>
            </a:r>
            <a:br>
              <a:rPr lang="en-NZ" sz="2200" dirty="0"/>
            </a:br>
            <a:r>
              <a:rPr lang="en-NZ" sz="2200" dirty="0"/>
              <a:t>Demands my soul, my life, my all.</a:t>
            </a:r>
          </a:p>
          <a:p>
            <a:r>
              <a:rPr lang="en-AU" sz="2000" b="1" dirty="0">
                <a:solidFill>
                  <a:srgbClr val="0000FF"/>
                </a:solidFill>
              </a:rPr>
              <a:t>Isaac Watts 1707</a:t>
            </a:r>
            <a:endParaRPr lang="en-NZ" sz="2000" b="1" dirty="0">
              <a:solidFill>
                <a:srgbClr val="0000FF"/>
              </a:solidFill>
            </a:endParaRPr>
          </a:p>
        </p:txBody>
      </p:sp>
    </p:spTree>
    <p:extLst>
      <p:ext uri="{BB962C8B-B14F-4D97-AF65-F5344CB8AC3E}">
        <p14:creationId xmlns:p14="http://schemas.microsoft.com/office/powerpoint/2010/main" val="289626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NZ" sz="4000" b="1" dirty="0">
                <a:solidFill>
                  <a:srgbClr val="0000FF"/>
                </a:solidFill>
              </a:rPr>
              <a:t>The 18th and 19</a:t>
            </a:r>
            <a:r>
              <a:rPr lang="en-NZ" sz="4000" b="1" baseline="30000" dirty="0">
                <a:solidFill>
                  <a:srgbClr val="0000FF"/>
                </a:solidFill>
              </a:rPr>
              <a:t>th</a:t>
            </a:r>
            <a:r>
              <a:rPr lang="en-NZ" sz="4000" b="1" dirty="0">
                <a:solidFill>
                  <a:srgbClr val="0000FF"/>
                </a:solidFill>
              </a:rPr>
              <a:t> centuries</a:t>
            </a:r>
          </a:p>
        </p:txBody>
      </p:sp>
      <p:sp>
        <p:nvSpPr>
          <p:cNvPr id="3" name="Content Placeholder 2"/>
          <p:cNvSpPr>
            <a:spLocks noGrp="1"/>
          </p:cNvSpPr>
          <p:nvPr>
            <p:ph idx="1"/>
          </p:nvPr>
        </p:nvSpPr>
        <p:spPr>
          <a:xfrm>
            <a:off x="323528" y="1059880"/>
            <a:ext cx="8136904" cy="2088232"/>
          </a:xfrm>
        </p:spPr>
        <p:txBody>
          <a:bodyPr>
            <a:normAutofit/>
          </a:bodyPr>
          <a:lstStyle/>
          <a:p>
            <a:r>
              <a:rPr lang="en-NZ" sz="2400" dirty="0"/>
              <a:t>During the 18</a:t>
            </a:r>
            <a:r>
              <a:rPr lang="en-NZ" sz="2400" baseline="30000" dirty="0"/>
              <a:t>th</a:t>
            </a:r>
            <a:r>
              <a:rPr lang="en-NZ" sz="2400" dirty="0"/>
              <a:t> and 19</a:t>
            </a:r>
            <a:r>
              <a:rPr lang="en-NZ" sz="2400" baseline="30000" dirty="0"/>
              <a:t>th</a:t>
            </a:r>
            <a:r>
              <a:rPr lang="en-NZ" sz="2400" dirty="0"/>
              <a:t> centuries there was a great emphasis on evangelism, revival and overseas mission.</a:t>
            </a:r>
            <a:r>
              <a:rPr lang="en-AU" sz="2400" dirty="0"/>
              <a:t> Worldwide, conversion of ‘the heathen’ by colonisation began, with many appalling acts between Catholics, Anglicans and Protestants.</a:t>
            </a:r>
            <a:endParaRPr lang="en-NZ" sz="2400" dirty="0"/>
          </a:p>
          <a:p>
            <a:endParaRPr lang="en-NZ"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617" y="2517316"/>
            <a:ext cx="1329308" cy="187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4165" y="2996952"/>
            <a:ext cx="6912768" cy="2751522"/>
          </a:xfrm>
          <a:prstGeom prst="rect">
            <a:avLst/>
          </a:prstGeom>
        </p:spPr>
        <p:txBody>
          <a:bodyPr wrap="square">
            <a:spAutoFit/>
          </a:bodyPr>
          <a:lstStyle/>
          <a:p>
            <a:pPr marL="342900" lvl="0" indent="-342900">
              <a:spcBef>
                <a:spcPct val="20000"/>
              </a:spcBef>
              <a:buFont typeface="Arial" panose="020B0604020202020204" pitchFamily="34" charset="0"/>
              <a:buChar char="•"/>
            </a:pPr>
            <a:r>
              <a:rPr lang="en-NZ" sz="2400" dirty="0">
                <a:solidFill>
                  <a:prstClr val="black"/>
                </a:solidFill>
              </a:rPr>
              <a:t>John Wesley (1703 – 1791) founded the Methodists.  Wesley’s rules (methods), work and writings played a leading role in the development of the Holiness Movement, Revivalism and Pentecostalism.</a:t>
            </a:r>
          </a:p>
          <a:p>
            <a:pPr marL="342900" lvl="0" indent="-342900">
              <a:spcBef>
                <a:spcPct val="20000"/>
              </a:spcBef>
              <a:buFont typeface="Arial" panose="020B0604020202020204" pitchFamily="34" charset="0"/>
              <a:buChar char="•"/>
            </a:pPr>
            <a:r>
              <a:rPr lang="en-AU" sz="2400" dirty="0">
                <a:solidFill>
                  <a:prstClr val="black"/>
                </a:solidFill>
              </a:rPr>
              <a:t>John’s brother Charles (1707-1788) wrote many of our greatest hymns.  </a:t>
            </a:r>
            <a:endParaRPr lang="en-NZ" sz="2400" dirty="0">
              <a:solidFill>
                <a:prstClr val="black"/>
              </a:solidFill>
            </a:endParaRPr>
          </a:p>
        </p:txBody>
      </p:sp>
      <p:sp>
        <p:nvSpPr>
          <p:cNvPr id="5" name="TextBox 4"/>
          <p:cNvSpPr txBox="1"/>
          <p:nvPr/>
        </p:nvSpPr>
        <p:spPr>
          <a:xfrm>
            <a:off x="7566253" y="4373333"/>
            <a:ext cx="1102676" cy="307777"/>
          </a:xfrm>
          <a:prstGeom prst="rect">
            <a:avLst/>
          </a:prstGeom>
          <a:noFill/>
        </p:spPr>
        <p:txBody>
          <a:bodyPr wrap="square" rtlCol="0">
            <a:spAutoFit/>
          </a:bodyPr>
          <a:lstStyle/>
          <a:p>
            <a:r>
              <a:rPr lang="en-NZ" sz="1400" dirty="0"/>
              <a:t>John Wesley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253" y="4681110"/>
            <a:ext cx="1171086" cy="1546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566253" y="6255657"/>
            <a:ext cx="1428863" cy="307777"/>
          </a:xfrm>
          <a:prstGeom prst="rect">
            <a:avLst/>
          </a:prstGeom>
          <a:noFill/>
        </p:spPr>
        <p:txBody>
          <a:bodyPr wrap="square" rtlCol="0">
            <a:spAutoFit/>
          </a:bodyPr>
          <a:lstStyle/>
          <a:p>
            <a:r>
              <a:rPr lang="en-NZ" sz="1400" dirty="0"/>
              <a:t>Charles Wesley</a:t>
            </a:r>
          </a:p>
        </p:txBody>
      </p:sp>
    </p:spTree>
    <p:extLst>
      <p:ext uri="{BB962C8B-B14F-4D97-AF65-F5344CB8AC3E}">
        <p14:creationId xmlns:p14="http://schemas.microsoft.com/office/powerpoint/2010/main" val="1819571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92" y="476672"/>
            <a:ext cx="8712968" cy="5978560"/>
          </a:xfrm>
          <a:prstGeom prst="rect">
            <a:avLst/>
          </a:prstGeom>
        </p:spPr>
        <p:txBody>
          <a:bodyPr wrap="square">
            <a:spAutoFit/>
          </a:bodyPr>
          <a:lstStyle/>
          <a:p>
            <a:r>
              <a:rPr lang="en-NZ" sz="2000" dirty="0"/>
              <a:t>And can it be that I should gain, an interest in the Saviour’s blood?</a:t>
            </a:r>
            <a:br>
              <a:rPr lang="en-NZ" sz="2000" dirty="0"/>
            </a:br>
            <a:r>
              <a:rPr lang="en-NZ" sz="2000" dirty="0"/>
              <a:t>Died He for me, who caused His pain - for me, who Him to death pursued?</a:t>
            </a:r>
            <a:br>
              <a:rPr lang="en-NZ" sz="2000" dirty="0"/>
            </a:br>
            <a:r>
              <a:rPr lang="en-NZ" sz="2000" dirty="0"/>
              <a:t>Amazing love! How can it be, that Thou, my God, </a:t>
            </a:r>
            <a:r>
              <a:rPr lang="en-NZ" sz="2000" dirty="0" err="1"/>
              <a:t>shouldst</a:t>
            </a:r>
            <a:r>
              <a:rPr lang="en-NZ" sz="2000" dirty="0"/>
              <a:t> die for me?</a:t>
            </a:r>
            <a:br>
              <a:rPr lang="en-NZ" sz="2000" dirty="0"/>
            </a:br>
            <a:endParaRPr lang="en-NZ" sz="1100" dirty="0"/>
          </a:p>
          <a:p>
            <a:r>
              <a:rPr lang="en-NZ" sz="2000" dirty="0" err="1"/>
              <a:t>’Tis</a:t>
            </a:r>
            <a:r>
              <a:rPr lang="en-NZ" sz="2000" dirty="0"/>
              <a:t> mystery all: the Immortal dies: who can explore His strange design?</a:t>
            </a:r>
            <a:br>
              <a:rPr lang="en-NZ" sz="2000" dirty="0"/>
            </a:br>
            <a:r>
              <a:rPr lang="en-NZ" sz="2000" dirty="0"/>
              <a:t>In vain the firstborn seraph tries, to sound the depths of love divine.</a:t>
            </a:r>
            <a:br>
              <a:rPr lang="en-NZ" sz="2000" dirty="0"/>
            </a:br>
            <a:r>
              <a:rPr lang="en-NZ" sz="2000" dirty="0" err="1"/>
              <a:t>’Tis</a:t>
            </a:r>
            <a:r>
              <a:rPr lang="en-NZ" sz="2000" dirty="0"/>
              <a:t> mercy all! Let earth adore, let angel minds inquire no more.</a:t>
            </a:r>
            <a:br>
              <a:rPr lang="en-NZ" sz="2000" dirty="0"/>
            </a:br>
            <a:endParaRPr lang="en-NZ" sz="1100" dirty="0"/>
          </a:p>
          <a:p>
            <a:r>
              <a:rPr lang="en-NZ" sz="2000" dirty="0"/>
              <a:t>He left His Father’s throne above, so free, so infinite His grace -</a:t>
            </a:r>
            <a:br>
              <a:rPr lang="en-NZ" sz="2000" dirty="0"/>
            </a:br>
            <a:r>
              <a:rPr lang="en-NZ" sz="2000" dirty="0"/>
              <a:t>Emptied Himself of all but love, and bled for Adam’s helpless race:</a:t>
            </a:r>
            <a:br>
              <a:rPr lang="en-NZ" sz="2000" dirty="0"/>
            </a:br>
            <a:r>
              <a:rPr lang="en-NZ" sz="2000" dirty="0" err="1"/>
              <a:t>’Tis</a:t>
            </a:r>
            <a:r>
              <a:rPr lang="en-NZ" sz="2000" dirty="0"/>
              <a:t> mercy all, immense and free, for O my God, it found out me!</a:t>
            </a:r>
            <a:br>
              <a:rPr lang="en-NZ" sz="2000" dirty="0"/>
            </a:br>
            <a:endParaRPr lang="en-NZ" sz="1050" dirty="0"/>
          </a:p>
          <a:p>
            <a:r>
              <a:rPr lang="en-NZ" sz="2000" dirty="0"/>
              <a:t>Long my imprisoned spirit lay, fast bound in sin and nature’s night;</a:t>
            </a:r>
            <a:br>
              <a:rPr lang="en-NZ" sz="2000" dirty="0"/>
            </a:br>
            <a:r>
              <a:rPr lang="en-NZ" sz="2000" dirty="0"/>
              <a:t>Thine eye diffused a quickening ray - I woke, the dungeon flamed with light;</a:t>
            </a:r>
            <a:br>
              <a:rPr lang="en-NZ" sz="2000" dirty="0"/>
            </a:br>
            <a:r>
              <a:rPr lang="en-NZ" sz="2000" dirty="0"/>
              <a:t>My chains fell off, my heart was free, I rose, went forth, and followed Thee.</a:t>
            </a:r>
            <a:br>
              <a:rPr lang="en-NZ" sz="2000" dirty="0"/>
            </a:br>
            <a:endParaRPr lang="en-NZ" sz="1000" dirty="0"/>
          </a:p>
          <a:p>
            <a:r>
              <a:rPr lang="en-NZ" sz="2000" dirty="0"/>
              <a:t>No condemnation now I dread; Jesus, and all in Him, is mine;</a:t>
            </a:r>
            <a:br>
              <a:rPr lang="en-NZ" sz="2000" dirty="0"/>
            </a:br>
            <a:r>
              <a:rPr lang="en-NZ" sz="2000" dirty="0"/>
              <a:t>Alive in Him, my living Head, and clothed in righteousness divine,</a:t>
            </a:r>
            <a:br>
              <a:rPr lang="en-NZ" sz="2000" dirty="0"/>
            </a:br>
            <a:r>
              <a:rPr lang="en-NZ" sz="2000" dirty="0"/>
              <a:t>Bold I approach the eternal throne, and claim the crown, through Christ my own.</a:t>
            </a:r>
            <a:br>
              <a:rPr lang="en-NZ" sz="2000" dirty="0"/>
            </a:br>
            <a:endParaRPr lang="en-NZ" sz="1200" dirty="0"/>
          </a:p>
          <a:p>
            <a:r>
              <a:rPr lang="en-AU" sz="2000" b="1" dirty="0">
                <a:solidFill>
                  <a:srgbClr val="0000FF"/>
                </a:solidFill>
              </a:rPr>
              <a:t>Charles Wesley 1780</a:t>
            </a:r>
            <a:endParaRPr lang="en-NZ" sz="2000" b="1" dirty="0">
              <a:solidFill>
                <a:srgbClr val="0000FF"/>
              </a:solidFill>
            </a:endParaRPr>
          </a:p>
        </p:txBody>
      </p:sp>
    </p:spTree>
    <p:extLst>
      <p:ext uri="{BB962C8B-B14F-4D97-AF65-F5344CB8AC3E}">
        <p14:creationId xmlns:p14="http://schemas.microsoft.com/office/powerpoint/2010/main" val="123728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1524"/>
            <a:ext cx="7560840" cy="738336"/>
          </a:xfrm>
        </p:spPr>
        <p:txBody>
          <a:bodyPr>
            <a:normAutofit/>
          </a:bodyPr>
          <a:lstStyle/>
          <a:p>
            <a:r>
              <a:rPr lang="en-NZ" sz="4000" b="1" dirty="0">
                <a:solidFill>
                  <a:srgbClr val="0000FF"/>
                </a:solidFill>
              </a:rPr>
              <a:t>The Revivalists</a:t>
            </a:r>
          </a:p>
        </p:txBody>
      </p:sp>
      <p:sp>
        <p:nvSpPr>
          <p:cNvPr id="3" name="Content Placeholder 2"/>
          <p:cNvSpPr>
            <a:spLocks noGrp="1"/>
          </p:cNvSpPr>
          <p:nvPr>
            <p:ph idx="1"/>
          </p:nvPr>
        </p:nvSpPr>
        <p:spPr>
          <a:xfrm>
            <a:off x="394332" y="2924944"/>
            <a:ext cx="8640960" cy="3221756"/>
          </a:xfrm>
        </p:spPr>
        <p:txBody>
          <a:bodyPr>
            <a:normAutofit fontScale="92500" lnSpcReduction="10000"/>
          </a:bodyPr>
          <a:lstStyle/>
          <a:p>
            <a:pPr lvl="0"/>
            <a:r>
              <a:rPr lang="en-NZ" sz="2400" dirty="0"/>
              <a:t>The goal of preaching was to save lost souls. Every sermon was a gospel message. “God loves you and has a wonderful plan for your life”.</a:t>
            </a:r>
            <a:r>
              <a:rPr lang="en-NZ" sz="1800" dirty="0">
                <a:solidFill>
                  <a:prstClr val="black"/>
                </a:solidFill>
              </a:rPr>
              <a:t> </a:t>
            </a:r>
            <a:endParaRPr lang="en-NZ" sz="2400" dirty="0"/>
          </a:p>
          <a:p>
            <a:r>
              <a:rPr lang="en-NZ" sz="2400" dirty="0"/>
              <a:t>Music and hymns (especially after the sermon) were designed to bring about an emotional response to the gospel message. e.g. The Old Rugged Cross, Power in the blood; Have Thine own way, Lord; Just as I am. </a:t>
            </a:r>
          </a:p>
          <a:p>
            <a:r>
              <a:rPr lang="en-NZ" sz="2400" dirty="0"/>
              <a:t>People were invited to come forward to a “mourning bench” to repent of their sins. This soon changed to an “anxious bench” and then coming forward to the altar in an “altar call”.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123" y="913641"/>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4459" y="1052736"/>
            <a:ext cx="5976664" cy="1446550"/>
          </a:xfrm>
          <a:prstGeom prst="rect">
            <a:avLst/>
          </a:prstGeom>
        </p:spPr>
        <p:txBody>
          <a:bodyPr wrap="square">
            <a:spAutoFit/>
          </a:bodyPr>
          <a:lstStyle/>
          <a:p>
            <a:pPr lvl="0">
              <a:spcBef>
                <a:spcPct val="20000"/>
              </a:spcBef>
            </a:pPr>
            <a:r>
              <a:rPr lang="en-NZ" sz="2200" dirty="0">
                <a:solidFill>
                  <a:prstClr val="black"/>
                </a:solidFill>
              </a:rPr>
              <a:t>Popular Revivalist preachers like George Whitefield, Charles Finney, DL Moody and Charles Spurgeon strongly influenced Protestant churches, including the Methodists. </a:t>
            </a:r>
          </a:p>
        </p:txBody>
      </p:sp>
    </p:spTree>
    <p:extLst>
      <p:ext uri="{BB962C8B-B14F-4D97-AF65-F5344CB8AC3E}">
        <p14:creationId xmlns:p14="http://schemas.microsoft.com/office/powerpoint/2010/main" val="185373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C74D-0F98-79C3-5DB7-A0E0ECA4E66E}"/>
              </a:ext>
            </a:extLst>
          </p:cNvPr>
          <p:cNvSpPr>
            <a:spLocks noGrp="1"/>
          </p:cNvSpPr>
          <p:nvPr>
            <p:ph type="title"/>
          </p:nvPr>
        </p:nvSpPr>
        <p:spPr>
          <a:xfrm>
            <a:off x="457200" y="-114840"/>
            <a:ext cx="8229600" cy="1143000"/>
          </a:xfrm>
        </p:spPr>
        <p:txBody>
          <a:bodyPr>
            <a:normAutofit/>
          </a:bodyPr>
          <a:lstStyle/>
          <a:p>
            <a:r>
              <a:rPr lang="en-US" sz="3600" b="1" dirty="0">
                <a:solidFill>
                  <a:srgbClr val="0000FF"/>
                </a:solidFill>
              </a:rPr>
              <a:t>Down through history</a:t>
            </a:r>
            <a:endParaRPr lang="en-NZ" sz="3600" b="1" dirty="0">
              <a:solidFill>
                <a:srgbClr val="0000FF"/>
              </a:solidFill>
            </a:endParaRPr>
          </a:p>
        </p:txBody>
      </p:sp>
      <p:sp>
        <p:nvSpPr>
          <p:cNvPr id="3" name="Content Placeholder 2">
            <a:extLst>
              <a:ext uri="{FF2B5EF4-FFF2-40B4-BE49-F238E27FC236}">
                <a16:creationId xmlns:a16="http://schemas.microsoft.com/office/drawing/2014/main" id="{DD137186-879B-06B0-C03B-48828718A65D}"/>
              </a:ext>
            </a:extLst>
          </p:cNvPr>
          <p:cNvSpPr>
            <a:spLocks noGrp="1"/>
          </p:cNvSpPr>
          <p:nvPr>
            <p:ph idx="1"/>
          </p:nvPr>
        </p:nvSpPr>
        <p:spPr>
          <a:xfrm>
            <a:off x="457200" y="796850"/>
            <a:ext cx="8229600" cy="4525963"/>
          </a:xfrm>
        </p:spPr>
        <p:txBody>
          <a:bodyPr>
            <a:normAutofit fontScale="92500" lnSpcReduction="10000"/>
          </a:bodyPr>
          <a:lstStyle/>
          <a:p>
            <a:r>
              <a:rPr lang="en-US" sz="2400" b="1" dirty="0"/>
              <a:t>Songs, music, dance and musical instruments developed and were passed on orally as part of family, community and national culture. Each culture developed its own distinctive music.</a:t>
            </a:r>
          </a:p>
          <a:p>
            <a:endParaRPr lang="en-US" sz="1400" b="1" dirty="0"/>
          </a:p>
          <a:p>
            <a:endParaRPr lang="en-US" sz="2800" b="1" dirty="0"/>
          </a:p>
          <a:p>
            <a:r>
              <a:rPr lang="en-US" sz="2400" b="1" dirty="0"/>
              <a:t>In Israel, the songs, music, dance and musical instruments became central in worshipping God.  By the time that the Tanakh was completed (around 450BC) the Psalms had become the songbook for worship throughout the nation, and Israeli music had developed its own distinctive style.  See Psalm 150.</a:t>
            </a:r>
          </a:p>
          <a:p>
            <a:r>
              <a:rPr lang="en-US" sz="2400" b="1" dirty="0"/>
              <a:t>In the 10</a:t>
            </a:r>
            <a:r>
              <a:rPr lang="en-US" sz="2400" b="1" baseline="30000" dirty="0"/>
              <a:t>th</a:t>
            </a:r>
            <a:r>
              <a:rPr lang="en-US" sz="2400" b="1" dirty="0"/>
              <a:t> Century AD cantillation marks (</a:t>
            </a:r>
            <a:r>
              <a:rPr lang="en-US" sz="2400" b="1" i="1" dirty="0"/>
              <a:t>cantillation points, tropes, </a:t>
            </a:r>
            <a:r>
              <a:rPr lang="en-US" sz="2400" b="1" i="1" dirty="0" err="1"/>
              <a:t>te’amim</a:t>
            </a:r>
            <a:r>
              <a:rPr lang="en-US" sz="2400" b="1" dirty="0"/>
              <a:t>) were added to the Hebrew words in the Tanakh with spaces for vowels to give an indication of how they were to be chanted or sung.</a:t>
            </a:r>
            <a:endParaRPr lang="en-NZ" sz="2400" b="1" dirty="0"/>
          </a:p>
        </p:txBody>
      </p:sp>
      <p:sp>
        <p:nvSpPr>
          <p:cNvPr id="4" name="Title 1">
            <a:extLst>
              <a:ext uri="{FF2B5EF4-FFF2-40B4-BE49-F238E27FC236}">
                <a16:creationId xmlns:a16="http://schemas.microsoft.com/office/drawing/2014/main" id="{B7DC9CD9-2ACB-1305-CD65-BF13BCD9A442}"/>
              </a:ext>
            </a:extLst>
          </p:cNvPr>
          <p:cNvSpPr txBox="1">
            <a:spLocks/>
          </p:cNvSpPr>
          <p:nvPr/>
        </p:nvSpPr>
        <p:spPr>
          <a:xfrm>
            <a:off x="330932" y="153518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00FF"/>
                </a:solidFill>
              </a:rPr>
              <a:t>In ancient Israel</a:t>
            </a:r>
            <a:endParaRPr lang="en-NZ" sz="3600" b="1" dirty="0">
              <a:solidFill>
                <a:srgbClr val="0000FF"/>
              </a:solidFill>
            </a:endParaRPr>
          </a:p>
        </p:txBody>
      </p:sp>
      <p:pic>
        <p:nvPicPr>
          <p:cNvPr id="5" name="Picture 4">
            <a:extLst>
              <a:ext uri="{FF2B5EF4-FFF2-40B4-BE49-F238E27FC236}">
                <a16:creationId xmlns:a16="http://schemas.microsoft.com/office/drawing/2014/main" id="{30F2D327-73C5-EBB3-F49D-31B3B0B566DD}"/>
              </a:ext>
            </a:extLst>
          </p:cNvPr>
          <p:cNvPicPr>
            <a:picLocks noChangeAspect="1"/>
          </p:cNvPicPr>
          <p:nvPr/>
        </p:nvPicPr>
        <p:blipFill>
          <a:blip r:embed="rId2"/>
          <a:stretch>
            <a:fillRect/>
          </a:stretch>
        </p:blipFill>
        <p:spPr>
          <a:xfrm>
            <a:off x="3491880" y="4948748"/>
            <a:ext cx="4788024" cy="748129"/>
          </a:xfrm>
          <a:prstGeom prst="rect">
            <a:avLst/>
          </a:prstGeom>
        </p:spPr>
      </p:pic>
      <p:sp>
        <p:nvSpPr>
          <p:cNvPr id="7" name="TextBox 6">
            <a:extLst>
              <a:ext uri="{FF2B5EF4-FFF2-40B4-BE49-F238E27FC236}">
                <a16:creationId xmlns:a16="http://schemas.microsoft.com/office/drawing/2014/main" id="{8DFC8416-CD8D-9680-FF2D-6D4368DF1FFF}"/>
              </a:ext>
            </a:extLst>
          </p:cNvPr>
          <p:cNvSpPr txBox="1"/>
          <p:nvPr/>
        </p:nvSpPr>
        <p:spPr>
          <a:xfrm>
            <a:off x="755576" y="5696877"/>
            <a:ext cx="8229600" cy="923330"/>
          </a:xfrm>
          <a:prstGeom prst="rect">
            <a:avLst/>
          </a:prstGeom>
          <a:noFill/>
        </p:spPr>
        <p:txBody>
          <a:bodyPr wrap="square">
            <a:spAutoFit/>
          </a:bodyPr>
          <a:lstStyle/>
          <a:p>
            <a:r>
              <a:rPr lang="en-US" b="0" i="1" dirty="0">
                <a:solidFill>
                  <a:srgbClr val="202122"/>
                </a:solidFill>
                <a:effectLst/>
                <a:highlight>
                  <a:srgbClr val="FFFFFF"/>
                </a:highlight>
                <a:latin typeface="Arial" panose="020B0604020202020204" pitchFamily="34" charset="0"/>
              </a:rPr>
              <a:t>And God said, "Let the waters be collected."</a:t>
            </a:r>
            <a:r>
              <a:rPr lang="en-US" b="0" i="0" dirty="0">
                <a:solidFill>
                  <a:srgbClr val="202122"/>
                </a:solidFill>
                <a:effectLst/>
                <a:highlight>
                  <a:srgbClr val="FFFFFF"/>
                </a:highlight>
                <a:latin typeface="Arial" panose="020B0604020202020204" pitchFamily="34" charset="0"/>
              </a:rPr>
              <a:t> Genesis 1:9. </a:t>
            </a:r>
          </a:p>
          <a:p>
            <a:r>
              <a:rPr lang="en-US" b="1" i="0" dirty="0">
                <a:solidFill>
                  <a:srgbClr val="202122"/>
                </a:solidFill>
                <a:effectLst/>
                <a:highlight>
                  <a:srgbClr val="FFFFFF"/>
                </a:highlight>
                <a:latin typeface="Arial" panose="020B0604020202020204" pitchFamily="34" charset="0"/>
              </a:rPr>
              <a:t>Letters</a:t>
            </a:r>
            <a:r>
              <a:rPr lang="en-US" b="0" i="0" dirty="0">
                <a:solidFill>
                  <a:srgbClr val="202122"/>
                </a:solidFill>
                <a:effectLst/>
                <a:highlight>
                  <a:srgbClr val="FFFFFF"/>
                </a:highlight>
                <a:latin typeface="Arial" panose="020B0604020202020204" pitchFamily="34" charset="0"/>
              </a:rPr>
              <a:t> in black, </a:t>
            </a:r>
            <a:r>
              <a:rPr lang="en-US" b="1" i="0" dirty="0">
                <a:solidFill>
                  <a:srgbClr val="CC0000"/>
                </a:solidFill>
                <a:effectLst/>
                <a:highlight>
                  <a:srgbClr val="FFFFFF"/>
                </a:highlight>
                <a:latin typeface="Arial" panose="020B0604020202020204" pitchFamily="34" charset="0"/>
              </a:rPr>
              <a:t>niqqud</a:t>
            </a:r>
            <a:r>
              <a:rPr lang="en-US" b="0" i="0" dirty="0">
                <a:solidFill>
                  <a:srgbClr val="202122"/>
                </a:solidFill>
                <a:effectLst/>
                <a:highlight>
                  <a:srgbClr val="FFFFFF"/>
                </a:highlight>
                <a:latin typeface="Arial" panose="020B0604020202020204" pitchFamily="34" charset="0"/>
              </a:rPr>
              <a:t> (vowel points) and </a:t>
            </a:r>
            <a:r>
              <a:rPr lang="en-US" b="1" i="0" dirty="0" err="1">
                <a:solidFill>
                  <a:srgbClr val="CC0000"/>
                </a:solidFill>
                <a:effectLst/>
                <a:highlight>
                  <a:srgbClr val="FFFFFF"/>
                </a:highlight>
                <a:latin typeface="Arial" panose="020B0604020202020204" pitchFamily="34" charset="0"/>
              </a:rPr>
              <a:t>d'geshim</a:t>
            </a:r>
            <a:r>
              <a:rPr lang="en-US" b="0" i="0" dirty="0">
                <a:solidFill>
                  <a:srgbClr val="202122"/>
                </a:solidFill>
                <a:effectLst/>
                <a:highlight>
                  <a:srgbClr val="FFFFFF"/>
                </a:highlight>
                <a:latin typeface="Arial" panose="020B0604020202020204" pitchFamily="34" charset="0"/>
              </a:rPr>
              <a:t> (gemination marks for lengthening consonants) in red, </a:t>
            </a:r>
            <a:r>
              <a:rPr lang="en-US" b="1" i="0" dirty="0">
                <a:solidFill>
                  <a:srgbClr val="0000CC"/>
                </a:solidFill>
                <a:effectLst/>
                <a:highlight>
                  <a:srgbClr val="FFFFFF"/>
                </a:highlight>
                <a:latin typeface="Arial" panose="020B0604020202020204" pitchFamily="34" charset="0"/>
              </a:rPr>
              <a:t>cantillation</a:t>
            </a:r>
            <a:r>
              <a:rPr lang="en-US" b="0" i="0" dirty="0">
                <a:solidFill>
                  <a:srgbClr val="202122"/>
                </a:solidFill>
                <a:effectLst/>
                <a:highlight>
                  <a:srgbClr val="FFFFFF"/>
                </a:highlight>
                <a:latin typeface="Arial" panose="020B0604020202020204" pitchFamily="34" charset="0"/>
              </a:rPr>
              <a:t> in blue. </a:t>
            </a:r>
            <a:endParaRPr lang="en-NZ" dirty="0"/>
          </a:p>
        </p:txBody>
      </p:sp>
    </p:spTree>
    <p:extLst>
      <p:ext uri="{BB962C8B-B14F-4D97-AF65-F5344CB8AC3E}">
        <p14:creationId xmlns:p14="http://schemas.microsoft.com/office/powerpoint/2010/main" val="160356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5"/>
          <p:cNvSpPr/>
          <p:nvPr/>
        </p:nvSpPr>
        <p:spPr>
          <a:xfrm>
            <a:off x="107504" y="548680"/>
            <a:ext cx="9036496" cy="5463034"/>
          </a:xfrm>
          <a:prstGeom prst="rect">
            <a:avLst/>
          </a:prstGeom>
        </p:spPr>
        <p:txBody>
          <a:bodyPr wrap="square">
            <a:spAutoFit/>
          </a:bodyPr>
          <a:lstStyle/>
          <a:p>
            <a:r>
              <a:rPr lang="en-NZ" sz="2100" dirty="0"/>
              <a:t>Just as I am, without one plea, but that Thy blood was shed for me, </a:t>
            </a:r>
            <a:br>
              <a:rPr lang="en-NZ" sz="2100" dirty="0"/>
            </a:br>
            <a:r>
              <a:rPr lang="en-NZ" sz="2100" dirty="0"/>
              <a:t>and that Thou </a:t>
            </a:r>
            <a:r>
              <a:rPr lang="en-NZ" sz="2100" dirty="0" err="1"/>
              <a:t>bidst</a:t>
            </a:r>
            <a:r>
              <a:rPr lang="en-NZ" sz="2100" dirty="0"/>
              <a:t> me come to Thee, O Lamb of God, I come, I come. </a:t>
            </a:r>
            <a:br>
              <a:rPr lang="en-NZ" sz="2100" dirty="0"/>
            </a:br>
            <a:br>
              <a:rPr lang="en-NZ" sz="1200" dirty="0"/>
            </a:br>
            <a:r>
              <a:rPr lang="en-NZ" sz="2100" dirty="0"/>
              <a:t>Just as I am, and waiting not, to rid my soul of one dark blot, to Thee whose blood can cleanse each spot, O Lamb of God, I come, I come. </a:t>
            </a:r>
            <a:br>
              <a:rPr lang="en-NZ" sz="2100" dirty="0"/>
            </a:br>
            <a:br>
              <a:rPr lang="en-NZ" sz="1100" dirty="0"/>
            </a:br>
            <a:r>
              <a:rPr lang="en-NZ" sz="2100" dirty="0"/>
              <a:t>Just as I am, though tossed about, with many a conflict, many a doubt, </a:t>
            </a:r>
            <a:br>
              <a:rPr lang="en-NZ" sz="2100" dirty="0"/>
            </a:br>
            <a:r>
              <a:rPr lang="en-NZ" sz="2100" dirty="0" err="1"/>
              <a:t>fightings</a:t>
            </a:r>
            <a:r>
              <a:rPr lang="en-NZ" sz="2100" dirty="0"/>
              <a:t> and fears within, without, O Lamb of God, I come, I come. </a:t>
            </a:r>
            <a:br>
              <a:rPr lang="en-NZ" sz="2100" dirty="0"/>
            </a:br>
            <a:br>
              <a:rPr lang="en-NZ" sz="1100" dirty="0"/>
            </a:br>
            <a:r>
              <a:rPr lang="en-NZ" sz="2100" dirty="0"/>
              <a:t>Just as I am, poor, wretched, blind; sight, riches, healing of the mind, </a:t>
            </a:r>
            <a:br>
              <a:rPr lang="en-NZ" sz="2100" dirty="0"/>
            </a:br>
            <a:r>
              <a:rPr lang="en-NZ" sz="2100" dirty="0"/>
              <a:t>yea, all I need in Thee to find, O Lamb of God, I come, I come. </a:t>
            </a:r>
            <a:br>
              <a:rPr lang="en-NZ" sz="2100" dirty="0"/>
            </a:br>
            <a:br>
              <a:rPr lang="en-NZ" sz="1100" dirty="0"/>
            </a:br>
            <a:r>
              <a:rPr lang="en-NZ" sz="2100" dirty="0"/>
              <a:t>Just as I am, Thou wilt receive, wilt welcome, pardon, cleanse, relieve; </a:t>
            </a:r>
            <a:br>
              <a:rPr lang="en-NZ" sz="2100" dirty="0"/>
            </a:br>
            <a:r>
              <a:rPr lang="en-NZ" sz="2100" dirty="0"/>
              <a:t>because Thy promise I believe, O Lamb of God, I come, I come. </a:t>
            </a:r>
            <a:br>
              <a:rPr lang="en-NZ" sz="2100" dirty="0"/>
            </a:br>
            <a:br>
              <a:rPr lang="en-NZ" sz="900" dirty="0"/>
            </a:br>
            <a:r>
              <a:rPr lang="en-NZ" sz="2100" dirty="0"/>
              <a:t>Just as I am, Thy love unknown, hath broken every barrier down; </a:t>
            </a:r>
            <a:br>
              <a:rPr lang="en-NZ" sz="2100" dirty="0"/>
            </a:br>
            <a:r>
              <a:rPr lang="en-NZ" sz="2100" dirty="0"/>
              <a:t>now, to be Thine, yea Thine alone, O Lamb of God, I come, I come. </a:t>
            </a:r>
          </a:p>
          <a:p>
            <a:endParaRPr lang="en-AU" sz="2000" dirty="0"/>
          </a:p>
          <a:p>
            <a:r>
              <a:rPr lang="en-AU" sz="2000" b="1" dirty="0">
                <a:solidFill>
                  <a:srgbClr val="0000FF"/>
                </a:solidFill>
              </a:rPr>
              <a:t>Charlotte Elliot 1835.</a:t>
            </a:r>
            <a:endParaRPr lang="en-NZ" sz="2000" b="1" dirty="0">
              <a:solidFill>
                <a:srgbClr val="0000FF"/>
              </a:solidFill>
            </a:endParaRPr>
          </a:p>
        </p:txBody>
      </p:sp>
    </p:spTree>
    <p:extLst>
      <p:ext uri="{BB962C8B-B14F-4D97-AF65-F5344CB8AC3E}">
        <p14:creationId xmlns:p14="http://schemas.microsoft.com/office/powerpoint/2010/main" val="208014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664"/>
            <a:ext cx="9144000" cy="5139869"/>
          </a:xfrm>
          <a:prstGeom prst="rect">
            <a:avLst/>
          </a:prstGeom>
        </p:spPr>
        <p:txBody>
          <a:bodyPr wrap="square">
            <a:spAutoFit/>
          </a:bodyPr>
          <a:lstStyle/>
          <a:p>
            <a:r>
              <a:rPr lang="en-NZ" sz="2000" dirty="0"/>
              <a:t>On a hill far away stood an old rugged cross, the emblem of suffering and shame;</a:t>
            </a:r>
          </a:p>
          <a:p>
            <a:r>
              <a:rPr lang="en-NZ" sz="2000" dirty="0"/>
              <a:t>And I love that old cross where the Dearest and Best, for a world of lost sinners was slain. </a:t>
            </a:r>
          </a:p>
          <a:p>
            <a:endParaRPr lang="en-NZ" i="1" dirty="0"/>
          </a:p>
          <a:p>
            <a:r>
              <a:rPr lang="en-NZ" sz="2000" i="1" dirty="0"/>
              <a:t>So I’ll cherish the old rugged cross, till my trophies at last I lay down;</a:t>
            </a:r>
          </a:p>
          <a:p>
            <a:r>
              <a:rPr lang="en-NZ" sz="2000" i="1" dirty="0"/>
              <a:t>I will cling to the old rugged cross, and exchange it someday for a crown.</a:t>
            </a:r>
          </a:p>
          <a:p>
            <a:endParaRPr lang="en-NZ" dirty="0"/>
          </a:p>
          <a:p>
            <a:r>
              <a:rPr lang="en-NZ" sz="2000" dirty="0"/>
              <a:t>Oh, that old rugged cross, so despised by the world, has a wondrous attraction for me;</a:t>
            </a:r>
          </a:p>
          <a:p>
            <a:r>
              <a:rPr lang="en-NZ" sz="2000" dirty="0"/>
              <a:t>For the dear Lamb of God left His glory above, to bear it to dark Calvary.</a:t>
            </a:r>
          </a:p>
          <a:p>
            <a:endParaRPr lang="en-NZ" dirty="0"/>
          </a:p>
          <a:p>
            <a:r>
              <a:rPr lang="en-NZ" sz="2000" dirty="0"/>
              <a:t>In that old rugged cross, stained with blood so divine, a wondrous beauty I see,</a:t>
            </a:r>
          </a:p>
          <a:p>
            <a:r>
              <a:rPr lang="en-NZ" sz="2000" dirty="0"/>
              <a:t>For ’twas on that old cross Jesus suffered and died, to pardon and sanctify me.</a:t>
            </a:r>
          </a:p>
          <a:p>
            <a:endParaRPr lang="en-NZ" dirty="0"/>
          </a:p>
          <a:p>
            <a:r>
              <a:rPr lang="en-NZ" sz="2000" dirty="0"/>
              <a:t>To the old rugged cross I will ever be true;, its shame and reproach gladly bear;</a:t>
            </a:r>
          </a:p>
          <a:p>
            <a:r>
              <a:rPr lang="en-NZ" sz="2000" dirty="0"/>
              <a:t>Then He’ll call me someday to my home far away, where His glory forever I’ll share.</a:t>
            </a:r>
          </a:p>
          <a:p>
            <a:endParaRPr lang="en-NZ" dirty="0"/>
          </a:p>
          <a:p>
            <a:r>
              <a:rPr lang="en-NZ" b="1" dirty="0">
                <a:solidFill>
                  <a:srgbClr val="0000FF"/>
                </a:solidFill>
              </a:rPr>
              <a:t>George </a:t>
            </a:r>
            <a:r>
              <a:rPr lang="en-NZ" b="1" dirty="0" err="1">
                <a:solidFill>
                  <a:srgbClr val="0000FF"/>
                </a:solidFill>
              </a:rPr>
              <a:t>Bennard</a:t>
            </a:r>
            <a:r>
              <a:rPr lang="en-NZ" b="1" dirty="0">
                <a:solidFill>
                  <a:srgbClr val="0000FF"/>
                </a:solidFill>
              </a:rPr>
              <a:t> 1913</a:t>
            </a:r>
          </a:p>
        </p:txBody>
      </p:sp>
    </p:spTree>
    <p:extLst>
      <p:ext uri="{BB962C8B-B14F-4D97-AF65-F5344CB8AC3E}">
        <p14:creationId xmlns:p14="http://schemas.microsoft.com/office/powerpoint/2010/main" val="40593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n-NZ" sz="3600" b="1" dirty="0">
                <a:solidFill>
                  <a:srgbClr val="0000FF"/>
                </a:solidFill>
              </a:rPr>
              <a:t>20th century Pentecostalism </a:t>
            </a:r>
          </a:p>
        </p:txBody>
      </p:sp>
      <p:sp>
        <p:nvSpPr>
          <p:cNvPr id="3" name="Content Placeholder 2"/>
          <p:cNvSpPr>
            <a:spLocks noGrp="1"/>
          </p:cNvSpPr>
          <p:nvPr>
            <p:ph idx="1"/>
          </p:nvPr>
        </p:nvSpPr>
        <p:spPr>
          <a:xfrm>
            <a:off x="302841" y="1045320"/>
            <a:ext cx="8373616" cy="3895848"/>
          </a:xfrm>
        </p:spPr>
        <p:txBody>
          <a:bodyPr>
            <a:normAutofit fontScale="85000" lnSpcReduction="10000"/>
          </a:bodyPr>
          <a:lstStyle/>
          <a:p>
            <a:pPr marL="0" indent="0">
              <a:buNone/>
            </a:pPr>
            <a:r>
              <a:rPr lang="en-NZ" sz="2600" dirty="0"/>
              <a:t>The “order of service” in Pentecostal meetings (1906 on) was much the same as in other evangelical churches but it had extra dimensions:</a:t>
            </a:r>
          </a:p>
          <a:p>
            <a:r>
              <a:rPr lang="en-NZ" sz="2600" dirty="0"/>
              <a:t>“Worship” became something that was done rather than something that was attended. It had a strongly emotional expression; repetitive songs; lifting of hands; dancing; clapping; exercise of spiritual gifts especially speaking in tongues; use of guitars, drums and tambourines; singing in the Spirit; and a desire to flow in the Spirit.</a:t>
            </a:r>
          </a:p>
          <a:p>
            <a:r>
              <a:rPr lang="en-NZ" sz="2600" dirty="0"/>
              <a:t>Choruses of hymns were sung over and over. e.g. </a:t>
            </a:r>
            <a:r>
              <a:rPr lang="en-NZ" sz="2600" i="1" dirty="0"/>
              <a:t>Turn your eyes upon Jesus</a:t>
            </a:r>
            <a:r>
              <a:rPr lang="en-NZ" sz="2600" dirty="0"/>
              <a:t>. Many similar short songs were written and became known as “choruses”. These became the main songs sung in Pentecostal worship. </a:t>
            </a:r>
          </a:p>
          <a:p>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725144"/>
            <a:ext cx="2808312" cy="173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278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69" y="620688"/>
            <a:ext cx="8928992" cy="4385816"/>
          </a:xfrm>
          <a:prstGeom prst="rect">
            <a:avLst/>
          </a:prstGeom>
        </p:spPr>
        <p:txBody>
          <a:bodyPr wrap="square">
            <a:spAutoFit/>
          </a:bodyPr>
          <a:lstStyle/>
          <a:p>
            <a:r>
              <a:rPr lang="en-NZ" sz="2400" i="1" dirty="0"/>
              <a:t>Turn your eyes upon Jesus, look full in His wonderful face</a:t>
            </a:r>
            <a:br>
              <a:rPr lang="en-NZ" sz="2400" i="1" dirty="0"/>
            </a:br>
            <a:r>
              <a:rPr lang="en-NZ" sz="2400" i="1" dirty="0"/>
              <a:t>And the things of earth will grow strangely dim</a:t>
            </a:r>
            <a:br>
              <a:rPr lang="en-NZ" sz="2400" i="1" dirty="0"/>
            </a:br>
            <a:r>
              <a:rPr lang="en-NZ" sz="2400" i="1" dirty="0"/>
              <a:t>In the light of His glory and grace.</a:t>
            </a:r>
          </a:p>
          <a:p>
            <a:endParaRPr lang="en-NZ" sz="1200" dirty="0"/>
          </a:p>
          <a:p>
            <a:r>
              <a:rPr lang="en-NZ" sz="2400" dirty="0"/>
              <a:t>Oh soul are you weary and troubled? No light in the darkness to see?</a:t>
            </a:r>
            <a:br>
              <a:rPr lang="en-NZ" sz="2400" dirty="0"/>
            </a:br>
            <a:r>
              <a:rPr lang="en-NZ" sz="2400" dirty="0"/>
              <a:t>There's a light for a look at the Saviour, and life more abundant and free.</a:t>
            </a:r>
          </a:p>
          <a:p>
            <a:endParaRPr lang="en-NZ" sz="1100" dirty="0"/>
          </a:p>
          <a:p>
            <a:r>
              <a:rPr lang="en-NZ" sz="2400" dirty="0"/>
              <a:t>His words shall not fail you, He promised. </a:t>
            </a:r>
          </a:p>
          <a:p>
            <a:r>
              <a:rPr lang="en-NZ" sz="2400" dirty="0"/>
              <a:t>Believe Him and all will be well.</a:t>
            </a:r>
            <a:br>
              <a:rPr lang="en-NZ" sz="2400" dirty="0"/>
            </a:br>
            <a:r>
              <a:rPr lang="en-NZ" sz="2400" dirty="0"/>
              <a:t>Then go to a world that is dying, His perfect salvation to tell.</a:t>
            </a:r>
          </a:p>
          <a:p>
            <a:endParaRPr lang="en-NZ" sz="2000" dirty="0"/>
          </a:p>
          <a:p>
            <a:r>
              <a:rPr lang="en-AU" sz="2000" b="1" dirty="0">
                <a:solidFill>
                  <a:srgbClr val="0000FF"/>
                </a:solidFill>
              </a:rPr>
              <a:t>Helen </a:t>
            </a:r>
            <a:r>
              <a:rPr lang="en-AU" sz="2000" b="1" dirty="0" err="1">
                <a:solidFill>
                  <a:srgbClr val="0000FF"/>
                </a:solidFill>
              </a:rPr>
              <a:t>Lemmel</a:t>
            </a:r>
            <a:r>
              <a:rPr lang="en-AU" sz="2000" b="1" dirty="0">
                <a:solidFill>
                  <a:srgbClr val="0000FF"/>
                </a:solidFill>
              </a:rPr>
              <a:t>. 1922.</a:t>
            </a:r>
            <a:endParaRPr lang="en-NZ" sz="2000" b="1" dirty="0">
              <a:solidFill>
                <a:srgbClr val="0000FF"/>
              </a:solidFill>
            </a:endParaRPr>
          </a:p>
        </p:txBody>
      </p:sp>
    </p:spTree>
    <p:extLst>
      <p:ext uri="{BB962C8B-B14F-4D97-AF65-F5344CB8AC3E}">
        <p14:creationId xmlns:p14="http://schemas.microsoft.com/office/powerpoint/2010/main" val="11774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NZ" sz="3600" b="1" dirty="0">
                <a:solidFill>
                  <a:srgbClr val="0000FF"/>
                </a:solidFill>
              </a:rPr>
              <a:t>The Charismatic renewal (late 1960’s on)</a:t>
            </a:r>
          </a:p>
        </p:txBody>
      </p:sp>
      <p:sp>
        <p:nvSpPr>
          <p:cNvPr id="3" name="Content Placeholder 2"/>
          <p:cNvSpPr>
            <a:spLocks noGrp="1"/>
          </p:cNvSpPr>
          <p:nvPr>
            <p:ph idx="1"/>
          </p:nvPr>
        </p:nvSpPr>
        <p:spPr>
          <a:xfrm>
            <a:off x="467544" y="1052736"/>
            <a:ext cx="8229600" cy="5256584"/>
          </a:xfrm>
        </p:spPr>
        <p:txBody>
          <a:bodyPr>
            <a:normAutofit fontScale="92500" lnSpcReduction="10000"/>
          </a:bodyPr>
          <a:lstStyle/>
          <a:p>
            <a:pPr marL="0" indent="0">
              <a:buNone/>
            </a:pPr>
            <a:r>
              <a:rPr lang="en-NZ" sz="2400" dirty="0"/>
              <a:t>The Charismatic renewal affected the worship in most churches including Catholic, Anglican, Presbyterian, Pentecostal and evangelical. Reformed churches were least affected. Initially there was much resistance and division, but, over time, most churches opened up and incorporated aspects of the renewal.</a:t>
            </a:r>
          </a:p>
          <a:p>
            <a:r>
              <a:rPr lang="en-NZ" sz="2400" dirty="0"/>
              <a:t>The service was led by the Pastor with delegated “worship leaders” and a “worship team”. People were able to be involved in the meeting in a wide range of ways. </a:t>
            </a:r>
          </a:p>
          <a:p>
            <a:r>
              <a:rPr lang="en-NZ" sz="2400" dirty="0"/>
              <a:t>Worship was accompanied by guitars and/or a band. It was mostly choruses and occasionally a hymn. Major contributions came from “Scripture in Song”; “Gaither gospel music”, Keith Green, Negro spirituals, Amy Grant and Anglican folk music. </a:t>
            </a:r>
          </a:p>
          <a:p>
            <a:r>
              <a:rPr lang="en-NZ" sz="2400" dirty="0"/>
              <a:t>There was much openness to “flowing in the Spirit” and exercising of the gifts of the Holy Spirit, especially in home meetings. These home meetings were very much like the original meetings of the </a:t>
            </a:r>
            <a:r>
              <a:rPr lang="en-NZ" sz="2400" i="1" dirty="0" err="1"/>
              <a:t>ekklesia</a:t>
            </a:r>
            <a:r>
              <a:rPr lang="en-NZ" sz="2400" dirty="0"/>
              <a:t> with everyone encouraged to contribute, and much love.</a:t>
            </a:r>
          </a:p>
        </p:txBody>
      </p:sp>
    </p:spTree>
    <p:extLst>
      <p:ext uri="{BB962C8B-B14F-4D97-AF65-F5344CB8AC3E}">
        <p14:creationId xmlns:p14="http://schemas.microsoft.com/office/powerpoint/2010/main" val="191891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6768752"/>
          </a:xfrm>
        </p:spPr>
        <p:txBody>
          <a:bodyPr>
            <a:normAutofit fontScale="92500" lnSpcReduction="20000"/>
          </a:bodyPr>
          <a:lstStyle/>
          <a:p>
            <a:pPr marL="0" indent="0">
              <a:buNone/>
            </a:pPr>
            <a:r>
              <a:rPr lang="en-AU" sz="2400" dirty="0"/>
              <a:t>Thou art worthy, Thou art worthy, Thou art worthy O Lord.</a:t>
            </a:r>
          </a:p>
          <a:p>
            <a:pPr marL="0" indent="0">
              <a:buNone/>
            </a:pPr>
            <a:r>
              <a:rPr lang="en-AU" sz="2400" dirty="0"/>
              <a:t>To receive glory, glory and honour, glory and honour and power.</a:t>
            </a:r>
          </a:p>
          <a:p>
            <a:pPr marL="0" indent="0">
              <a:buNone/>
            </a:pPr>
            <a:r>
              <a:rPr lang="en-AU" sz="2400" dirty="0"/>
              <a:t>For Thou hast created; hast all things created; Thou hast created all things. And for Thy pleasure, they are created</a:t>
            </a:r>
          </a:p>
          <a:p>
            <a:pPr marL="0" indent="0">
              <a:buNone/>
            </a:pPr>
            <a:r>
              <a:rPr lang="en-AU" sz="2400" dirty="0"/>
              <a:t>Thou art worthy O Lord.                                   </a:t>
            </a:r>
            <a:r>
              <a:rPr lang="en-AU" sz="2400" b="1" dirty="0">
                <a:solidFill>
                  <a:srgbClr val="0000FF"/>
                </a:solidFill>
              </a:rPr>
              <a:t>1963</a:t>
            </a:r>
            <a:r>
              <a:rPr lang="en-AU" sz="2400" dirty="0"/>
              <a:t>  </a:t>
            </a:r>
            <a:r>
              <a:rPr lang="en-AU" sz="2400" b="1" dirty="0">
                <a:solidFill>
                  <a:srgbClr val="0000FF"/>
                </a:solidFill>
              </a:rPr>
              <a:t>Revelation 4:11</a:t>
            </a:r>
          </a:p>
          <a:p>
            <a:pPr marL="0" indent="0">
              <a:buNone/>
            </a:pPr>
            <a:endParaRPr lang="en-AU" sz="900" b="1" dirty="0">
              <a:solidFill>
                <a:srgbClr val="0000FF"/>
              </a:solidFill>
            </a:endParaRPr>
          </a:p>
          <a:p>
            <a:pPr marL="0" indent="0">
              <a:buNone/>
            </a:pPr>
            <a:r>
              <a:rPr lang="en-NZ" sz="2400" dirty="0"/>
              <a:t>Shackled by a heavy burden; ‘neath a load of guilt and shame</a:t>
            </a:r>
          </a:p>
          <a:p>
            <a:pPr marL="0" indent="0">
              <a:buNone/>
            </a:pPr>
            <a:r>
              <a:rPr lang="en-AU" sz="2400" dirty="0"/>
              <a:t>Then the hand of Jesus touched me, and now I am no longer the same.</a:t>
            </a:r>
          </a:p>
          <a:p>
            <a:pPr marL="0" indent="0">
              <a:buNone/>
            </a:pPr>
            <a:r>
              <a:rPr lang="en-AU" sz="2400" i="1" dirty="0"/>
              <a:t>He touched me, O He touched me. And O the joy that floods my soul.</a:t>
            </a:r>
          </a:p>
          <a:p>
            <a:pPr marL="0" indent="0">
              <a:buNone/>
            </a:pPr>
            <a:r>
              <a:rPr lang="en-AU" sz="2400" i="1" dirty="0"/>
              <a:t>Something happened and now I know: He touched me and made me whole.</a:t>
            </a:r>
          </a:p>
          <a:p>
            <a:pPr marL="0" indent="0">
              <a:buNone/>
            </a:pPr>
            <a:r>
              <a:rPr lang="en-AU" sz="2400" dirty="0"/>
              <a:t>Since I met this blessed Saviour; since He cleansed and made me whole; I will never cease to praise Him; I’ll shout it while eternity rolls. </a:t>
            </a:r>
          </a:p>
          <a:p>
            <a:pPr marL="0" indent="0">
              <a:buNone/>
            </a:pPr>
            <a:r>
              <a:rPr lang="en-AU" sz="2400" dirty="0"/>
              <a:t>                                                                        </a:t>
            </a:r>
            <a:r>
              <a:rPr lang="en-AU" sz="2400" b="1" dirty="0">
                <a:solidFill>
                  <a:srgbClr val="0000FF"/>
                </a:solidFill>
              </a:rPr>
              <a:t>1963 Bill and Gloria Gaither</a:t>
            </a:r>
          </a:p>
          <a:p>
            <a:pPr marL="0" indent="0">
              <a:buNone/>
            </a:pPr>
            <a:endParaRPr lang="en-AU" sz="800" dirty="0"/>
          </a:p>
          <a:p>
            <a:pPr marL="0" indent="0">
              <a:buNone/>
            </a:pPr>
            <a:r>
              <a:rPr lang="en-AU" sz="2400" dirty="0"/>
              <a:t>His name is wonderful; His name is wonderful, His name is wonderful,</a:t>
            </a:r>
          </a:p>
          <a:p>
            <a:pPr marL="0" indent="0">
              <a:buNone/>
            </a:pPr>
            <a:r>
              <a:rPr lang="en-AU" sz="2400" dirty="0"/>
              <a:t>Jesus, my Lord. He is the Mighty King; Master of everything; </a:t>
            </a:r>
          </a:p>
          <a:p>
            <a:pPr marL="0" indent="0">
              <a:buNone/>
            </a:pPr>
            <a:r>
              <a:rPr lang="en-AU" sz="2400" dirty="0"/>
              <a:t>His name is wonderful, Jesus my Lord.</a:t>
            </a:r>
          </a:p>
          <a:p>
            <a:pPr marL="0" indent="0">
              <a:buNone/>
            </a:pPr>
            <a:r>
              <a:rPr lang="en-AU" sz="2400" dirty="0"/>
              <a:t>He’s the Great Shepherd; The Rock of all Ages; Almighty God is He:</a:t>
            </a:r>
          </a:p>
          <a:p>
            <a:pPr marL="0" indent="0">
              <a:buNone/>
            </a:pPr>
            <a:r>
              <a:rPr lang="en-AU" sz="2400" dirty="0"/>
              <a:t>Bow down before Him; love and adore Him, His name is wonderful,</a:t>
            </a:r>
          </a:p>
          <a:p>
            <a:pPr marL="0" indent="0">
              <a:buNone/>
            </a:pPr>
            <a:r>
              <a:rPr lang="en-AU" sz="2400" dirty="0"/>
              <a:t>Jesus my Lord.                                                       </a:t>
            </a:r>
            <a:r>
              <a:rPr lang="en-AU" sz="2400" b="1" dirty="0">
                <a:solidFill>
                  <a:srgbClr val="0000FF"/>
                </a:solidFill>
              </a:rPr>
              <a:t>1971 Manna Music</a:t>
            </a:r>
            <a:r>
              <a:rPr lang="en-AU" sz="2400" dirty="0"/>
              <a:t>	</a:t>
            </a:r>
            <a:endParaRPr lang="en-NZ" sz="1300" dirty="0"/>
          </a:p>
          <a:p>
            <a:pPr marL="0" indent="0">
              <a:buNone/>
            </a:pPr>
            <a:endParaRPr lang="en-NZ" sz="1100" dirty="0"/>
          </a:p>
          <a:p>
            <a:pPr marL="0" indent="0">
              <a:buNone/>
            </a:pPr>
            <a:endParaRPr lang="en-NZ" sz="2400" dirty="0"/>
          </a:p>
        </p:txBody>
      </p:sp>
    </p:spTree>
    <p:extLst>
      <p:ext uri="{BB962C8B-B14F-4D97-AF65-F5344CB8AC3E}">
        <p14:creationId xmlns:p14="http://schemas.microsoft.com/office/powerpoint/2010/main" val="3822821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540" y="920775"/>
            <a:ext cx="8545721" cy="8402300"/>
          </a:xfrm>
          <a:prstGeom prst="rect">
            <a:avLst/>
          </a:prstGeom>
        </p:spPr>
        <p:txBody>
          <a:bodyPr wrap="square">
            <a:spAutoFit/>
          </a:bodyPr>
          <a:lstStyle/>
          <a:p>
            <a:r>
              <a:rPr lang="en-NZ" sz="2200" dirty="0"/>
              <a:t>Jesus, name above all names; Beautiful Saviour, Glorious Lord.</a:t>
            </a:r>
          </a:p>
          <a:p>
            <a:r>
              <a:rPr lang="en-NZ" sz="2200" dirty="0"/>
              <a:t>Immanuel, God is with us; Blessed Redeemer, Living Word.</a:t>
            </a:r>
          </a:p>
          <a:p>
            <a:pPr algn="ctr"/>
            <a:r>
              <a:rPr lang="en-NZ" sz="2000" b="1" dirty="0">
                <a:solidFill>
                  <a:srgbClr val="0000FF"/>
                </a:solidFill>
              </a:rPr>
              <a:t>                                                                 1974. Scripture in Song</a:t>
            </a:r>
          </a:p>
          <a:p>
            <a:endParaRPr lang="en-NZ" sz="200" dirty="0"/>
          </a:p>
          <a:p>
            <a:r>
              <a:rPr lang="en-NZ" sz="2200" dirty="0"/>
              <a:t>When I look into Your holiness, when I gaze into Your loveliness </a:t>
            </a:r>
          </a:p>
          <a:p>
            <a:r>
              <a:rPr lang="en-NZ" sz="2200" dirty="0"/>
              <a:t>When all things that surround become shadows in the light of You.</a:t>
            </a:r>
          </a:p>
          <a:p>
            <a:r>
              <a:rPr lang="en-NZ" sz="2200" dirty="0"/>
              <a:t>When I've found the joy of reaching Your heart, </a:t>
            </a:r>
          </a:p>
          <a:p>
            <a:r>
              <a:rPr lang="en-NZ" sz="2200" dirty="0"/>
              <a:t>When my will becomes enthralled in Your love.</a:t>
            </a:r>
          </a:p>
          <a:p>
            <a:r>
              <a:rPr lang="en-NZ" sz="2200" dirty="0"/>
              <a:t>When all things that surround become shadows in the light of You.</a:t>
            </a:r>
          </a:p>
          <a:p>
            <a:r>
              <a:rPr lang="en-NZ" sz="2200" dirty="0"/>
              <a:t>I worship You, I worship You. The reason I live is to worship You.</a:t>
            </a:r>
          </a:p>
          <a:p>
            <a:r>
              <a:rPr lang="en-NZ" sz="2200" dirty="0"/>
              <a:t>I worship You, I worship You. The reason I live is to worship You.</a:t>
            </a:r>
          </a:p>
          <a:p>
            <a:pPr algn="ctr"/>
            <a:r>
              <a:rPr lang="en-AU" sz="2000" b="1" dirty="0">
                <a:solidFill>
                  <a:srgbClr val="0000FF"/>
                </a:solidFill>
              </a:rPr>
              <a:t>                                                              1981. Integrity music.</a:t>
            </a:r>
          </a:p>
          <a:p>
            <a:r>
              <a:rPr lang="en-AU" sz="2200" dirty="0"/>
              <a:t>Majesty, worship His majesty, unto Jesus be all glory, power and praise.</a:t>
            </a:r>
          </a:p>
          <a:p>
            <a:r>
              <a:rPr lang="en-AU" sz="2200" dirty="0"/>
              <a:t>Majesty, Kingdom authority, flows from His throne, unto His own: His anthem raise. So exalt, lift up on high the name of Jesus. </a:t>
            </a:r>
          </a:p>
          <a:p>
            <a:r>
              <a:rPr lang="en-AU" sz="2200" dirty="0"/>
              <a:t>Magnify, come glorify Christ Jesus the King.</a:t>
            </a:r>
          </a:p>
          <a:p>
            <a:r>
              <a:rPr lang="en-AU" sz="2200" dirty="0"/>
              <a:t>Majesty, worship His majesty: Jesus who died, </a:t>
            </a:r>
          </a:p>
          <a:p>
            <a:r>
              <a:rPr lang="en-AU" sz="2200" dirty="0"/>
              <a:t>Now glorified, king of all Kings.                      </a:t>
            </a:r>
            <a:r>
              <a:rPr lang="en-AU" sz="2000" b="1" dirty="0">
                <a:solidFill>
                  <a:srgbClr val="0000FF"/>
                </a:solidFill>
              </a:rPr>
              <a:t>1981. Jack Hayford.</a:t>
            </a:r>
          </a:p>
          <a:p>
            <a:endParaRPr lang="en-NZ" sz="2200" dirty="0"/>
          </a:p>
          <a:p>
            <a:endParaRPr lang="en-AU" sz="2200" dirty="0"/>
          </a:p>
          <a:p>
            <a:endParaRPr lang="en-AU" sz="2200" dirty="0"/>
          </a:p>
          <a:p>
            <a:endParaRPr lang="en-AU" sz="2200" dirty="0"/>
          </a:p>
          <a:p>
            <a:endParaRPr lang="en-AU" sz="2200" dirty="0"/>
          </a:p>
          <a:p>
            <a:endParaRPr lang="en-NZ" sz="2200" dirty="0"/>
          </a:p>
          <a:p>
            <a:endParaRPr lang="en-NZ" dirty="0"/>
          </a:p>
          <a:p>
            <a:endParaRPr lang="en-NZ" dirty="0"/>
          </a:p>
        </p:txBody>
      </p:sp>
      <p:sp>
        <p:nvSpPr>
          <p:cNvPr id="5" name="Rectangle 4"/>
          <p:cNvSpPr/>
          <p:nvPr/>
        </p:nvSpPr>
        <p:spPr>
          <a:xfrm>
            <a:off x="431540" y="116632"/>
            <a:ext cx="8280920" cy="769441"/>
          </a:xfrm>
          <a:prstGeom prst="rect">
            <a:avLst/>
          </a:prstGeom>
        </p:spPr>
        <p:txBody>
          <a:bodyPr wrap="square">
            <a:spAutoFit/>
          </a:bodyPr>
          <a:lstStyle/>
          <a:p>
            <a:r>
              <a:rPr lang="en-AU" sz="2200" b="1" dirty="0"/>
              <a:t>This has opened up a flood of wonderful “worship songs” which we are now able to sing! </a:t>
            </a:r>
            <a:endParaRPr lang="en-NZ" sz="2200" b="1" dirty="0"/>
          </a:p>
        </p:txBody>
      </p:sp>
    </p:spTree>
    <p:extLst>
      <p:ext uri="{BB962C8B-B14F-4D97-AF65-F5344CB8AC3E}">
        <p14:creationId xmlns:p14="http://schemas.microsoft.com/office/powerpoint/2010/main" val="1327739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154" y="332656"/>
            <a:ext cx="7848872" cy="1200329"/>
          </a:xfrm>
          <a:prstGeom prst="rect">
            <a:avLst/>
          </a:prstGeom>
        </p:spPr>
        <p:txBody>
          <a:bodyPr wrap="square">
            <a:spAutoFit/>
          </a:bodyPr>
          <a:lstStyle/>
          <a:p>
            <a:r>
              <a:rPr lang="en-AU" sz="2400" b="1" dirty="0"/>
              <a:t>Since  the 1990s </a:t>
            </a:r>
            <a:r>
              <a:rPr lang="en-AU" sz="2400" b="1" dirty="0" err="1"/>
              <a:t>Hillsong</a:t>
            </a:r>
            <a:r>
              <a:rPr lang="en-AU" sz="2400" b="1" dirty="0"/>
              <a:t>, Chris Tomlin, Matt Redman, Graham Kendrick, Bethel  etc. have been major leaders in the style of music we sing: </a:t>
            </a:r>
            <a:endParaRPr lang="en-NZ" sz="2400" b="1" dirty="0"/>
          </a:p>
        </p:txBody>
      </p:sp>
      <p:sp>
        <p:nvSpPr>
          <p:cNvPr id="5" name="Rectangle 4"/>
          <p:cNvSpPr/>
          <p:nvPr/>
        </p:nvSpPr>
        <p:spPr>
          <a:xfrm>
            <a:off x="323528" y="1700808"/>
            <a:ext cx="8640960" cy="3831818"/>
          </a:xfrm>
          <a:prstGeom prst="rect">
            <a:avLst/>
          </a:prstGeom>
        </p:spPr>
        <p:txBody>
          <a:bodyPr wrap="square">
            <a:spAutoFit/>
          </a:bodyPr>
          <a:lstStyle/>
          <a:p>
            <a:r>
              <a:rPr lang="en-NZ" sz="2200" dirty="0"/>
              <a:t>Thank you for the cross Lord, thank you for the price You paid.</a:t>
            </a:r>
          </a:p>
          <a:p>
            <a:r>
              <a:rPr lang="en-NZ" sz="2200" dirty="0"/>
              <a:t>Bearing all my sin and shame, in love You came, and gave amazing grace.</a:t>
            </a:r>
          </a:p>
          <a:p>
            <a:endParaRPr lang="en-NZ" sz="700" dirty="0"/>
          </a:p>
          <a:p>
            <a:r>
              <a:rPr lang="en-NZ" sz="2200" dirty="0"/>
              <a:t>Thank you for this love Lord, Thank you for the nail pierced hands.</a:t>
            </a:r>
          </a:p>
          <a:p>
            <a:r>
              <a:rPr lang="en-NZ" sz="2200" dirty="0"/>
              <a:t>Washed me in Your cleansing flow, now all I know</a:t>
            </a:r>
          </a:p>
          <a:p>
            <a:r>
              <a:rPr lang="en-NZ" sz="2200" dirty="0"/>
              <a:t>Your forgiveness and embrace.</a:t>
            </a:r>
          </a:p>
          <a:p>
            <a:endParaRPr lang="en-NZ" sz="700" dirty="0"/>
          </a:p>
          <a:p>
            <a:r>
              <a:rPr lang="en-NZ" sz="2200" dirty="0"/>
              <a:t>Worthy is the Lamb, seated on the throne;</a:t>
            </a:r>
          </a:p>
          <a:p>
            <a:r>
              <a:rPr lang="en-NZ" sz="2200" dirty="0"/>
              <a:t>Crown You now with many crowns, You reign victorious.</a:t>
            </a:r>
          </a:p>
          <a:p>
            <a:r>
              <a:rPr lang="en-NZ" sz="2200" dirty="0"/>
              <a:t>High and lifted up, Jesus Son of God;</a:t>
            </a:r>
          </a:p>
          <a:p>
            <a:r>
              <a:rPr lang="en-NZ" sz="2200" dirty="0"/>
              <a:t>The Darling of Heaven crucified, </a:t>
            </a:r>
          </a:p>
          <a:p>
            <a:r>
              <a:rPr lang="en-NZ" sz="2200" dirty="0"/>
              <a:t>Worthy is the Lamb, Worthy is the Lamb </a:t>
            </a:r>
          </a:p>
        </p:txBody>
      </p:sp>
    </p:spTree>
    <p:extLst>
      <p:ext uri="{BB962C8B-B14F-4D97-AF65-F5344CB8AC3E}">
        <p14:creationId xmlns:p14="http://schemas.microsoft.com/office/powerpoint/2010/main" val="1932498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NZ" sz="3600" b="1" dirty="0">
                <a:solidFill>
                  <a:srgbClr val="0000FF"/>
                </a:solidFill>
              </a:rPr>
              <a:t>In recent years </a:t>
            </a:r>
          </a:p>
        </p:txBody>
      </p:sp>
      <p:sp>
        <p:nvSpPr>
          <p:cNvPr id="3" name="Content Placeholder 2"/>
          <p:cNvSpPr>
            <a:spLocks noGrp="1"/>
          </p:cNvSpPr>
          <p:nvPr>
            <p:ph idx="1"/>
          </p:nvPr>
        </p:nvSpPr>
        <p:spPr>
          <a:xfrm>
            <a:off x="467544" y="953344"/>
            <a:ext cx="8229600" cy="5904656"/>
          </a:xfrm>
        </p:spPr>
        <p:txBody>
          <a:bodyPr>
            <a:normAutofit fontScale="92500" lnSpcReduction="10000"/>
          </a:bodyPr>
          <a:lstStyle/>
          <a:p>
            <a:r>
              <a:rPr lang="en-NZ" sz="2400" dirty="0"/>
              <a:t>Since Vatican 2 (1965) the Catholic Mass is in the local language and the people are able to sing.</a:t>
            </a:r>
          </a:p>
          <a:p>
            <a:r>
              <a:rPr lang="en-NZ" sz="2400" dirty="0"/>
              <a:t>There are wide variations in church liturgies depending on how traditional or conservative the churches are. South America, Africa and many parts of Asia are conservatively Catholic or Protestant. Christianity in Europe is in major decline; America is declining rapidly but has strong Protestant conservative areas. NZ and Australia are at the forefront of secularisation.  At the same time Islam is increasing dramatically through planned population growth, “evangelism” and radical extremism.</a:t>
            </a:r>
          </a:p>
          <a:p>
            <a:r>
              <a:rPr lang="en-NZ" sz="2400" dirty="0"/>
              <a:t>The Charismatic renewal has died down but aspects of it have become mainstream in most churches. e.g. choruses and more involvement of the people. Exercise of spiritual gifts is rare.</a:t>
            </a:r>
          </a:p>
          <a:p>
            <a:r>
              <a:rPr lang="en-NZ" sz="2400" dirty="0"/>
              <a:t>In NZ liberal churches e.g. Methodist, have nearly died out. Catholic, Reformed and most older denominations have no or few young people and are going the same way. Young people tend to go to the mega-churches, perhaps attracted by their concert approach.</a:t>
            </a:r>
          </a:p>
        </p:txBody>
      </p:sp>
    </p:spTree>
    <p:extLst>
      <p:ext uri="{BB962C8B-B14F-4D97-AF65-F5344CB8AC3E}">
        <p14:creationId xmlns:p14="http://schemas.microsoft.com/office/powerpoint/2010/main" val="1333338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4824536" cy="184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20888"/>
            <a:ext cx="3527319" cy="234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18141A08-53BE-4708-5E2C-A2872ED1183B}"/>
              </a:ext>
            </a:extLst>
          </p:cNvPr>
          <p:cNvSpPr txBox="1"/>
          <p:nvPr/>
        </p:nvSpPr>
        <p:spPr>
          <a:xfrm>
            <a:off x="467544" y="367103"/>
            <a:ext cx="8352928" cy="1938992"/>
          </a:xfrm>
          <a:prstGeom prst="rect">
            <a:avLst/>
          </a:prstGeom>
          <a:noFill/>
        </p:spPr>
        <p:txBody>
          <a:bodyPr wrap="square">
            <a:spAutoFit/>
          </a:bodyPr>
          <a:lstStyle/>
          <a:p>
            <a:r>
              <a:rPr lang="en-NZ" sz="2400" dirty="0"/>
              <a:t>The songs of the modern mega-church seem to be becoming increasingly focused on people within their sub-culture, and bear little resemblance to the songs of the past.  </a:t>
            </a:r>
            <a:r>
              <a:rPr lang="en-NZ" sz="2400" dirty="0">
                <a:hlinkClick r:id="rId4"/>
              </a:rPr>
              <a:t>https://www.youtube.com/watch?v=-egY6t9BMGI&amp;ab_channel=Antiochmbcmusic</a:t>
            </a:r>
            <a:r>
              <a:rPr lang="en-NZ" sz="2400" dirty="0"/>
              <a:t> </a:t>
            </a:r>
          </a:p>
        </p:txBody>
      </p:sp>
      <p:sp>
        <p:nvSpPr>
          <p:cNvPr id="5" name="TextBox 4">
            <a:extLst>
              <a:ext uri="{FF2B5EF4-FFF2-40B4-BE49-F238E27FC236}">
                <a16:creationId xmlns:a16="http://schemas.microsoft.com/office/drawing/2014/main" id="{E715CFB2-A265-5EF3-3FA6-3C8F80067B85}"/>
              </a:ext>
            </a:extLst>
          </p:cNvPr>
          <p:cNvSpPr txBox="1"/>
          <p:nvPr/>
        </p:nvSpPr>
        <p:spPr>
          <a:xfrm>
            <a:off x="467544" y="5445224"/>
            <a:ext cx="8294147" cy="830997"/>
          </a:xfrm>
          <a:prstGeom prst="rect">
            <a:avLst/>
          </a:prstGeom>
          <a:noFill/>
        </p:spPr>
        <p:txBody>
          <a:bodyPr wrap="square">
            <a:spAutoFit/>
          </a:bodyPr>
          <a:lstStyle/>
          <a:p>
            <a:r>
              <a:rPr lang="en-NZ" sz="2400" dirty="0"/>
              <a:t>Still, the songs we sing today are certainly built on a rich heritage!</a:t>
            </a:r>
          </a:p>
          <a:p>
            <a:r>
              <a:rPr lang="en-NZ" sz="2400" dirty="0"/>
              <a:t>Let’s finish with two of the best:</a:t>
            </a:r>
          </a:p>
        </p:txBody>
      </p:sp>
    </p:spTree>
    <p:extLst>
      <p:ext uri="{BB962C8B-B14F-4D97-AF65-F5344CB8AC3E}">
        <p14:creationId xmlns:p14="http://schemas.microsoft.com/office/powerpoint/2010/main" val="418197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8058-7229-6D91-0ED2-3ACF483CB93C}"/>
              </a:ext>
            </a:extLst>
          </p:cNvPr>
          <p:cNvSpPr>
            <a:spLocks noGrp="1"/>
          </p:cNvSpPr>
          <p:nvPr>
            <p:ph type="title"/>
          </p:nvPr>
        </p:nvSpPr>
        <p:spPr>
          <a:xfrm>
            <a:off x="323528" y="116632"/>
            <a:ext cx="8229600" cy="1143000"/>
          </a:xfrm>
        </p:spPr>
        <p:txBody>
          <a:bodyPr>
            <a:normAutofit/>
          </a:bodyPr>
          <a:lstStyle/>
          <a:p>
            <a:r>
              <a:rPr lang="en-US" sz="3600" b="1" dirty="0">
                <a:solidFill>
                  <a:srgbClr val="0000FF"/>
                </a:solidFill>
              </a:rPr>
              <a:t>Examples of Israeli music and dance</a:t>
            </a:r>
            <a:endParaRPr lang="en-NZ" sz="3600" b="1" dirty="0">
              <a:solidFill>
                <a:srgbClr val="0000FF"/>
              </a:solidFill>
            </a:endParaRPr>
          </a:p>
        </p:txBody>
      </p:sp>
      <p:sp>
        <p:nvSpPr>
          <p:cNvPr id="3" name="Content Placeholder 2">
            <a:extLst>
              <a:ext uri="{FF2B5EF4-FFF2-40B4-BE49-F238E27FC236}">
                <a16:creationId xmlns:a16="http://schemas.microsoft.com/office/drawing/2014/main" id="{A7693AAB-2518-211B-FED4-D1B504F72528}"/>
              </a:ext>
            </a:extLst>
          </p:cNvPr>
          <p:cNvSpPr>
            <a:spLocks noGrp="1"/>
          </p:cNvSpPr>
          <p:nvPr>
            <p:ph idx="1"/>
          </p:nvPr>
        </p:nvSpPr>
        <p:spPr>
          <a:xfrm>
            <a:off x="457200" y="1412776"/>
            <a:ext cx="8229600" cy="4525963"/>
          </a:xfrm>
        </p:spPr>
        <p:txBody>
          <a:bodyPr>
            <a:normAutofit/>
          </a:bodyPr>
          <a:lstStyle/>
          <a:p>
            <a:r>
              <a:rPr lang="en-NZ" sz="2400" b="1" dirty="0"/>
              <a:t>Explaining and demonstrating cantillation with a harp. </a:t>
            </a:r>
            <a:r>
              <a:rPr lang="en-NZ" sz="2400" dirty="0">
                <a:hlinkClick r:id="rId2"/>
              </a:rPr>
              <a:t>https://www.youtube.com/watch?v=kh2KwEwaroc&amp;ab_channel=HistoryMakersTV</a:t>
            </a:r>
            <a:r>
              <a:rPr lang="en-NZ" sz="2400" dirty="0"/>
              <a:t> </a:t>
            </a:r>
          </a:p>
          <a:p>
            <a:r>
              <a:rPr lang="en-NZ" sz="2400" b="1" dirty="0"/>
              <a:t>Israeli dance</a:t>
            </a:r>
          </a:p>
          <a:p>
            <a:pPr marL="361950" indent="0">
              <a:buNone/>
            </a:pPr>
            <a:r>
              <a:rPr lang="en-NZ" sz="2400" dirty="0">
                <a:hlinkClick r:id="rId3"/>
              </a:rPr>
              <a:t>https://www.youtube.com/watch?v=egvyLJnoZrs&amp;ab_channel=StevenEri</a:t>
            </a:r>
            <a:endParaRPr lang="en-NZ" sz="2400" dirty="0"/>
          </a:p>
          <a:p>
            <a:pPr marL="361950" indent="-361950"/>
            <a:r>
              <a:rPr lang="en-NZ" sz="2400" b="1" dirty="0"/>
              <a:t>Singing with a shofar. </a:t>
            </a:r>
            <a:r>
              <a:rPr lang="en-NZ" sz="2400" dirty="0">
                <a:hlinkClick r:id="rId4"/>
              </a:rPr>
              <a:t>https://www.youtube.com/watch?v=Rnkb7M3dKTg&amp;ab_channel=YammaEnsemble-%D7%99%D7%90%D7%9E%D7%94-%D9%8A%D9%85%D8%A9</a:t>
            </a:r>
            <a:endParaRPr lang="en-NZ" sz="2400" dirty="0"/>
          </a:p>
          <a:p>
            <a:pPr marL="361950" indent="0">
              <a:buNone/>
            </a:pPr>
            <a:endParaRPr lang="en-NZ" sz="2400" dirty="0"/>
          </a:p>
        </p:txBody>
      </p:sp>
    </p:spTree>
    <p:extLst>
      <p:ext uri="{BB962C8B-B14F-4D97-AF65-F5344CB8AC3E}">
        <p14:creationId xmlns:p14="http://schemas.microsoft.com/office/powerpoint/2010/main" val="4055232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928992" cy="6370975"/>
          </a:xfrm>
          <a:prstGeom prst="rect">
            <a:avLst/>
          </a:prstGeom>
        </p:spPr>
        <p:txBody>
          <a:bodyPr wrap="square">
            <a:spAutoFit/>
          </a:bodyPr>
          <a:lstStyle/>
          <a:p>
            <a:r>
              <a:rPr lang="en-NZ" sz="2400" dirty="0"/>
              <a:t>Amazing grace! How sweet the sound, that saved a wretch like me!</a:t>
            </a:r>
          </a:p>
          <a:p>
            <a:r>
              <a:rPr lang="en-NZ" sz="2400" dirty="0"/>
              <a:t>I once was lost, but now am found; was blind, but now I see.</a:t>
            </a:r>
          </a:p>
          <a:p>
            <a:endParaRPr lang="en-NZ" sz="800" dirty="0"/>
          </a:p>
          <a:p>
            <a:r>
              <a:rPr lang="en-NZ" sz="2400" dirty="0" err="1"/>
              <a:t>’Twas</a:t>
            </a:r>
            <a:r>
              <a:rPr lang="en-NZ" sz="2400" dirty="0"/>
              <a:t> grace that taught my heart to fear, and grace my fears relieved;</a:t>
            </a:r>
          </a:p>
          <a:p>
            <a:r>
              <a:rPr lang="en-NZ" sz="2400" dirty="0"/>
              <a:t>How precious did that grace appear, the hour I first believed.</a:t>
            </a:r>
          </a:p>
          <a:p>
            <a:endParaRPr lang="en-NZ" sz="800" dirty="0"/>
          </a:p>
          <a:p>
            <a:r>
              <a:rPr lang="en-NZ" sz="2400" dirty="0"/>
              <a:t>Through many dangers, toils and snares, I have already come;</a:t>
            </a:r>
          </a:p>
          <a:p>
            <a:r>
              <a:rPr lang="en-NZ" sz="2400" dirty="0" err="1"/>
              <a:t>’Tis</a:t>
            </a:r>
            <a:r>
              <a:rPr lang="en-NZ" sz="2400" dirty="0"/>
              <a:t> grace hath brought me safe thus far, and grace will lead me home.</a:t>
            </a:r>
          </a:p>
          <a:p>
            <a:endParaRPr lang="en-NZ" sz="800" dirty="0"/>
          </a:p>
          <a:p>
            <a:r>
              <a:rPr lang="en-NZ" sz="2400" dirty="0"/>
              <a:t>The Lord has promised good to me, His Word my hope secures;</a:t>
            </a:r>
          </a:p>
          <a:p>
            <a:r>
              <a:rPr lang="en-NZ" sz="2400" dirty="0"/>
              <a:t>He will my Shield and Portion be, as long as life endures.</a:t>
            </a:r>
          </a:p>
          <a:p>
            <a:endParaRPr lang="en-NZ" sz="800" dirty="0"/>
          </a:p>
          <a:p>
            <a:r>
              <a:rPr lang="en-NZ" sz="2400" dirty="0"/>
              <a:t>Yea, when this flesh and heart shall fail, and mortal life shall cease,</a:t>
            </a:r>
          </a:p>
          <a:p>
            <a:r>
              <a:rPr lang="en-NZ" sz="2400" dirty="0"/>
              <a:t>I shall possess, within the veil, a life of joy and peace.</a:t>
            </a:r>
          </a:p>
          <a:p>
            <a:endParaRPr lang="en-NZ" sz="800" dirty="0"/>
          </a:p>
          <a:p>
            <a:r>
              <a:rPr lang="en-NZ" sz="2400" dirty="0"/>
              <a:t>The earth shall soon dissolve like snow, the sun forbear to shine;</a:t>
            </a:r>
          </a:p>
          <a:p>
            <a:r>
              <a:rPr lang="en-NZ" sz="2400" dirty="0"/>
              <a:t>But God, who called me here below, will be forever mine.</a:t>
            </a:r>
          </a:p>
          <a:p>
            <a:endParaRPr lang="en-NZ" sz="800" dirty="0"/>
          </a:p>
          <a:p>
            <a:r>
              <a:rPr lang="en-NZ" sz="2400" dirty="0"/>
              <a:t>When we’ve been there ten thousand years, bright shining as the sun,</a:t>
            </a:r>
          </a:p>
          <a:p>
            <a:r>
              <a:rPr lang="en-NZ" sz="2400" dirty="0"/>
              <a:t>We’ve no less days to sing God’s praise, than when we’d first begun.</a:t>
            </a:r>
          </a:p>
          <a:p>
            <a:r>
              <a:rPr lang="en-NZ" sz="2400" b="1" dirty="0">
                <a:solidFill>
                  <a:srgbClr val="0000FF"/>
                </a:solidFill>
              </a:rPr>
              <a:t>John Newton  1779.</a:t>
            </a:r>
          </a:p>
        </p:txBody>
      </p:sp>
    </p:spTree>
    <p:extLst>
      <p:ext uri="{BB962C8B-B14F-4D97-AF65-F5344CB8AC3E}">
        <p14:creationId xmlns:p14="http://schemas.microsoft.com/office/powerpoint/2010/main" val="2829515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681" y="188640"/>
            <a:ext cx="8712968" cy="6817251"/>
          </a:xfrm>
          <a:prstGeom prst="rect">
            <a:avLst/>
          </a:prstGeom>
        </p:spPr>
        <p:txBody>
          <a:bodyPr wrap="square">
            <a:spAutoFit/>
          </a:bodyPr>
          <a:lstStyle/>
          <a:p>
            <a:r>
              <a:rPr lang="en-GB" sz="2000" dirty="0">
                <a:latin typeface="Arial" pitchFamily="34" charset="0"/>
                <a:cs typeface="Arial" pitchFamily="34" charset="0"/>
              </a:rPr>
              <a:t>O Lord my God, when I in awesome wonder </a:t>
            </a:r>
            <a:endParaRPr lang="en-NZ" sz="2000" dirty="0">
              <a:latin typeface="Arial" pitchFamily="34" charset="0"/>
              <a:cs typeface="Arial" pitchFamily="34" charset="0"/>
            </a:endParaRPr>
          </a:p>
          <a:p>
            <a:r>
              <a:rPr lang="en-GB" sz="2000" dirty="0">
                <a:latin typeface="Arial" pitchFamily="34" charset="0"/>
                <a:cs typeface="Arial" pitchFamily="34" charset="0"/>
              </a:rPr>
              <a:t>Consider all the works Thy Hand hath made, </a:t>
            </a:r>
            <a:endParaRPr lang="en-NZ" sz="2000" dirty="0">
              <a:latin typeface="Arial" pitchFamily="34" charset="0"/>
              <a:cs typeface="Arial" pitchFamily="34" charset="0"/>
            </a:endParaRPr>
          </a:p>
          <a:p>
            <a:r>
              <a:rPr lang="en-GB" sz="2000" dirty="0">
                <a:latin typeface="Arial" pitchFamily="34" charset="0"/>
                <a:cs typeface="Arial" pitchFamily="34" charset="0"/>
              </a:rPr>
              <a:t>I see the stars, I hear the mighty thunder, </a:t>
            </a:r>
            <a:endParaRPr lang="en-NZ" sz="2000" dirty="0">
              <a:latin typeface="Arial" pitchFamily="34" charset="0"/>
              <a:cs typeface="Arial" pitchFamily="34" charset="0"/>
            </a:endParaRPr>
          </a:p>
          <a:p>
            <a:r>
              <a:rPr lang="en-GB" sz="2000" dirty="0">
                <a:latin typeface="Arial" pitchFamily="34" charset="0"/>
                <a:cs typeface="Arial" pitchFamily="34" charset="0"/>
              </a:rPr>
              <a:t>Thy power throughout the universe displayed; </a:t>
            </a:r>
            <a:endParaRPr lang="en-NZ" sz="2000" dirty="0">
              <a:latin typeface="Arial" pitchFamily="34" charset="0"/>
              <a:cs typeface="Arial" pitchFamily="34" charset="0"/>
            </a:endParaRPr>
          </a:p>
          <a:p>
            <a:r>
              <a:rPr lang="en-GB" sz="700" dirty="0">
                <a:latin typeface="Arial" pitchFamily="34" charset="0"/>
                <a:cs typeface="Arial" pitchFamily="34" charset="0"/>
              </a:rPr>
              <a:t> </a:t>
            </a:r>
            <a:endParaRPr lang="en-NZ" sz="700" dirty="0">
              <a:latin typeface="Arial" pitchFamily="34" charset="0"/>
              <a:cs typeface="Arial" pitchFamily="34" charset="0"/>
            </a:endParaRPr>
          </a:p>
          <a:p>
            <a:r>
              <a:rPr lang="en-GB" sz="2000" i="1" dirty="0">
                <a:latin typeface="Arial" pitchFamily="34" charset="0"/>
                <a:cs typeface="Arial" pitchFamily="34" charset="0"/>
              </a:rPr>
              <a:t>Then sings my soul, my Saviour God, to Thee, </a:t>
            </a:r>
          </a:p>
          <a:p>
            <a:r>
              <a:rPr lang="en-GB" sz="2000" i="1" dirty="0">
                <a:latin typeface="Arial" pitchFamily="34" charset="0"/>
                <a:cs typeface="Arial" pitchFamily="34" charset="0"/>
              </a:rPr>
              <a:t>How great Thou art! How great Thou art! </a:t>
            </a:r>
            <a:endParaRPr lang="en-NZ" sz="2000" dirty="0">
              <a:latin typeface="Arial" pitchFamily="34" charset="0"/>
              <a:cs typeface="Arial" pitchFamily="34" charset="0"/>
            </a:endParaRPr>
          </a:p>
          <a:p>
            <a:r>
              <a:rPr lang="en-GB" sz="700" dirty="0">
                <a:latin typeface="Arial" pitchFamily="34" charset="0"/>
                <a:cs typeface="Arial" pitchFamily="34" charset="0"/>
              </a:rPr>
              <a:t> </a:t>
            </a:r>
            <a:endParaRPr lang="en-NZ" sz="700" dirty="0">
              <a:latin typeface="Arial" pitchFamily="34" charset="0"/>
              <a:cs typeface="Arial" pitchFamily="34" charset="0"/>
            </a:endParaRPr>
          </a:p>
          <a:p>
            <a:r>
              <a:rPr lang="en-GB" sz="2000" dirty="0">
                <a:latin typeface="Arial" pitchFamily="34" charset="0"/>
                <a:cs typeface="Arial" pitchFamily="34" charset="0"/>
              </a:rPr>
              <a:t>When through the woods and forest glades I wander. </a:t>
            </a:r>
          </a:p>
          <a:p>
            <a:r>
              <a:rPr lang="en-GB" sz="2000" dirty="0">
                <a:latin typeface="Arial" pitchFamily="34" charset="0"/>
                <a:cs typeface="Arial" pitchFamily="34" charset="0"/>
              </a:rPr>
              <a:t>I hear the birds sing sweetly in the trees; </a:t>
            </a:r>
            <a:endParaRPr lang="en-NZ" sz="2000" dirty="0">
              <a:latin typeface="Arial" pitchFamily="34" charset="0"/>
              <a:cs typeface="Arial" pitchFamily="34" charset="0"/>
            </a:endParaRPr>
          </a:p>
          <a:p>
            <a:r>
              <a:rPr lang="en-GB" sz="2000" dirty="0">
                <a:latin typeface="Arial" pitchFamily="34" charset="0"/>
                <a:cs typeface="Arial" pitchFamily="34" charset="0"/>
              </a:rPr>
              <a:t>When I look down from lofty mountain grandeur </a:t>
            </a:r>
            <a:endParaRPr lang="en-NZ" sz="2000" dirty="0">
              <a:latin typeface="Arial" pitchFamily="34" charset="0"/>
              <a:cs typeface="Arial" pitchFamily="34" charset="0"/>
            </a:endParaRPr>
          </a:p>
          <a:p>
            <a:r>
              <a:rPr lang="en-GB" sz="2000" dirty="0">
                <a:latin typeface="Arial" pitchFamily="34" charset="0"/>
                <a:cs typeface="Arial" pitchFamily="34" charset="0"/>
              </a:rPr>
              <a:t>And hear the brook and feel the gentle breeze;</a:t>
            </a:r>
          </a:p>
          <a:p>
            <a:endParaRPr lang="en-GB" sz="1100" dirty="0">
              <a:latin typeface="Arial" pitchFamily="34" charset="0"/>
              <a:cs typeface="Arial" pitchFamily="34" charset="0"/>
            </a:endParaRPr>
          </a:p>
          <a:p>
            <a:r>
              <a:rPr lang="en-GB" sz="2000" dirty="0">
                <a:latin typeface="Arial" pitchFamily="34" charset="0"/>
                <a:cs typeface="Arial" pitchFamily="34" charset="0"/>
              </a:rPr>
              <a:t>And when I think, that God, His Son not sparing;</a:t>
            </a:r>
            <a:endParaRPr lang="en-NZ" sz="2000" dirty="0">
              <a:latin typeface="Arial" pitchFamily="34" charset="0"/>
              <a:cs typeface="Arial" pitchFamily="34" charset="0"/>
            </a:endParaRPr>
          </a:p>
          <a:p>
            <a:r>
              <a:rPr lang="en-GB" sz="2000" dirty="0">
                <a:latin typeface="Arial" pitchFamily="34" charset="0"/>
                <a:cs typeface="Arial" pitchFamily="34" charset="0"/>
              </a:rPr>
              <a:t>Sent Him to die, I scarce can take it in;</a:t>
            </a:r>
            <a:endParaRPr lang="en-NZ" sz="2000" dirty="0">
              <a:latin typeface="Arial" pitchFamily="34" charset="0"/>
              <a:cs typeface="Arial" pitchFamily="34" charset="0"/>
            </a:endParaRPr>
          </a:p>
          <a:p>
            <a:r>
              <a:rPr lang="en-GB" sz="2000" dirty="0">
                <a:latin typeface="Arial" pitchFamily="34" charset="0"/>
                <a:cs typeface="Arial" pitchFamily="34" charset="0"/>
              </a:rPr>
              <a:t>That on the Cross, my burden gladly bearing,</a:t>
            </a:r>
            <a:endParaRPr lang="en-NZ" sz="2000" dirty="0">
              <a:latin typeface="Arial" pitchFamily="34" charset="0"/>
              <a:cs typeface="Arial" pitchFamily="34" charset="0"/>
            </a:endParaRPr>
          </a:p>
          <a:p>
            <a:r>
              <a:rPr lang="en-GB" sz="2000" dirty="0">
                <a:latin typeface="Arial" pitchFamily="34" charset="0"/>
                <a:cs typeface="Arial" pitchFamily="34" charset="0"/>
              </a:rPr>
              <a:t>He bled and died to take away my sin.</a:t>
            </a:r>
            <a:endParaRPr lang="en-NZ" sz="2000" dirty="0">
              <a:latin typeface="Arial" pitchFamily="34" charset="0"/>
              <a:cs typeface="Arial" pitchFamily="34" charset="0"/>
            </a:endParaRPr>
          </a:p>
          <a:p>
            <a:endParaRPr lang="en-GB" sz="1200" i="1" dirty="0">
              <a:latin typeface="Arial" pitchFamily="34" charset="0"/>
              <a:cs typeface="Arial" pitchFamily="34" charset="0"/>
            </a:endParaRPr>
          </a:p>
          <a:p>
            <a:r>
              <a:rPr lang="en-GB" sz="2000" dirty="0">
                <a:latin typeface="Arial" pitchFamily="34" charset="0"/>
                <a:cs typeface="Arial" pitchFamily="34" charset="0"/>
              </a:rPr>
              <a:t>When Christ shall come, with shouts of acclamation, </a:t>
            </a:r>
          </a:p>
          <a:p>
            <a:r>
              <a:rPr lang="en-GB" sz="2000" dirty="0">
                <a:latin typeface="Arial" pitchFamily="34" charset="0"/>
                <a:cs typeface="Arial" pitchFamily="34" charset="0"/>
              </a:rPr>
              <a:t>And take me home, what joy shall fill my heart! </a:t>
            </a:r>
          </a:p>
          <a:p>
            <a:r>
              <a:rPr lang="en-GB" sz="2000" dirty="0">
                <a:latin typeface="Arial" pitchFamily="34" charset="0"/>
                <a:cs typeface="Arial" pitchFamily="34" charset="0"/>
              </a:rPr>
              <a:t>Then I shall bow in humble adoration </a:t>
            </a:r>
          </a:p>
          <a:p>
            <a:r>
              <a:rPr lang="en-GB" sz="2000" dirty="0">
                <a:latin typeface="Arial" pitchFamily="34" charset="0"/>
                <a:cs typeface="Arial" pitchFamily="34" charset="0"/>
              </a:rPr>
              <a:t>And there proclaim, "My God, how great Thou art!" </a:t>
            </a:r>
          </a:p>
          <a:p>
            <a:endParaRPr lang="en-GB" sz="600" b="1" dirty="0">
              <a:solidFill>
                <a:srgbClr val="0000FF"/>
              </a:solidFill>
              <a:latin typeface="Arial" pitchFamily="34" charset="0"/>
              <a:cs typeface="Arial" pitchFamily="34" charset="0"/>
            </a:endParaRPr>
          </a:p>
          <a:p>
            <a:r>
              <a:rPr lang="en-GB" sz="2000" b="1" dirty="0">
                <a:solidFill>
                  <a:srgbClr val="0000FF"/>
                </a:solidFill>
                <a:latin typeface="Arial" pitchFamily="34" charset="0"/>
                <a:cs typeface="Arial" pitchFamily="34" charset="0"/>
              </a:rPr>
              <a:t>Carl Gustav </a:t>
            </a:r>
            <a:r>
              <a:rPr lang="en-GB" sz="2000" b="1" dirty="0" err="1">
                <a:solidFill>
                  <a:srgbClr val="0000FF"/>
                </a:solidFill>
                <a:latin typeface="Arial" pitchFamily="34" charset="0"/>
                <a:cs typeface="Arial" pitchFamily="34" charset="0"/>
              </a:rPr>
              <a:t>Boberg</a:t>
            </a:r>
            <a:r>
              <a:rPr lang="en-GB" sz="2000" b="1" dirty="0">
                <a:solidFill>
                  <a:srgbClr val="0000FF"/>
                </a:solidFill>
                <a:latin typeface="Arial" pitchFamily="34" charset="0"/>
                <a:cs typeface="Arial" pitchFamily="34" charset="0"/>
              </a:rPr>
              <a:t> 1885, translated by Stuart K Hine</a:t>
            </a:r>
          </a:p>
        </p:txBody>
      </p:sp>
    </p:spTree>
    <p:extLst>
      <p:ext uri="{BB962C8B-B14F-4D97-AF65-F5344CB8AC3E}">
        <p14:creationId xmlns:p14="http://schemas.microsoft.com/office/powerpoint/2010/main" val="287053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752"/>
            <a:ext cx="8496944" cy="1143000"/>
          </a:xfrm>
        </p:spPr>
        <p:txBody>
          <a:bodyPr>
            <a:normAutofit/>
          </a:bodyPr>
          <a:lstStyle/>
          <a:p>
            <a:r>
              <a:rPr lang="en-NZ" sz="4000" b="1" dirty="0">
                <a:solidFill>
                  <a:srgbClr val="0000FF"/>
                </a:solidFill>
              </a:rPr>
              <a:t>The first 400 years</a:t>
            </a:r>
            <a:br>
              <a:rPr lang="en-NZ" sz="4000" b="1" dirty="0">
                <a:solidFill>
                  <a:srgbClr val="0000FF"/>
                </a:solidFill>
              </a:rPr>
            </a:br>
            <a:endParaRPr lang="en-NZ" sz="2200" dirty="0"/>
          </a:p>
        </p:txBody>
      </p:sp>
      <p:sp>
        <p:nvSpPr>
          <p:cNvPr id="3" name="Content Placeholder 2"/>
          <p:cNvSpPr>
            <a:spLocks noGrp="1"/>
          </p:cNvSpPr>
          <p:nvPr>
            <p:ph idx="1"/>
          </p:nvPr>
        </p:nvSpPr>
        <p:spPr>
          <a:xfrm>
            <a:off x="162694" y="908720"/>
            <a:ext cx="8712968" cy="2016224"/>
          </a:xfrm>
        </p:spPr>
        <p:txBody>
          <a:bodyPr>
            <a:noAutofit/>
          </a:bodyPr>
          <a:lstStyle/>
          <a:p>
            <a:r>
              <a:rPr lang="en-NZ" sz="2400" dirty="0"/>
              <a:t>The early Christians (gathering as </a:t>
            </a:r>
            <a:r>
              <a:rPr lang="en-NZ" sz="2400" i="1" dirty="0" err="1"/>
              <a:t>ekklesia</a:t>
            </a:r>
            <a:r>
              <a:rPr lang="en-NZ" sz="2400" dirty="0"/>
              <a:t>) were strongly persecuted and many were martyred. They met in homes. Singing to the Lord was a central part of their meeting together. </a:t>
            </a:r>
            <a:r>
              <a:rPr lang="en-NZ" sz="2400" i="1" dirty="0"/>
              <a:t>Speak to one another with psalms, hymns and spiritual songs. Sing and make music in your heart to the Lord.</a:t>
            </a:r>
            <a:r>
              <a:rPr lang="en-NZ" sz="2400" dirty="0"/>
              <a:t>  Ephesians 5:19. </a:t>
            </a:r>
          </a:p>
          <a:p>
            <a:r>
              <a:rPr lang="en-US" sz="2400" dirty="0"/>
              <a:t>When Christianity was outlawed by the Romans and persecution became more intense home meetings of believers became more clandestine. Many Christians were martyred in the “great persecution” and the </a:t>
            </a:r>
            <a:r>
              <a:rPr lang="en-US" sz="2400" i="1" dirty="0" err="1"/>
              <a:t>ekklesia</a:t>
            </a:r>
            <a:r>
              <a:rPr lang="en-US" sz="2400" dirty="0"/>
              <a:t> went underground.</a:t>
            </a:r>
            <a:endParaRPr lang="en-NZ" sz="2400" dirty="0"/>
          </a:p>
          <a:p>
            <a:r>
              <a:rPr lang="en-NZ" sz="2400" dirty="0"/>
              <a:t>In 313AD Christian worship was decriminalised under                      Constantine, then in 380AD Christianity became the                             state religion of Rome. </a:t>
            </a:r>
            <a:r>
              <a:rPr lang="en-US" sz="2400" dirty="0">
                <a:solidFill>
                  <a:srgbClr val="000000"/>
                </a:solidFill>
                <a:effectLst/>
              </a:rPr>
              <a:t>The institutional Church was                  born: the “Church of Rome”. </a:t>
            </a:r>
            <a:endParaRPr lang="en-NZ"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81236"/>
            <a:ext cx="136525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32040" y="6093296"/>
            <a:ext cx="2448272" cy="369332"/>
          </a:xfrm>
          <a:prstGeom prst="rect">
            <a:avLst/>
          </a:prstGeom>
          <a:noFill/>
        </p:spPr>
        <p:txBody>
          <a:bodyPr wrap="square" rtlCol="0">
            <a:spAutoFit/>
          </a:bodyPr>
          <a:lstStyle/>
          <a:p>
            <a:r>
              <a:rPr lang="en-NZ" dirty="0"/>
              <a:t>Constantine the Great</a:t>
            </a:r>
          </a:p>
        </p:txBody>
      </p:sp>
    </p:spTree>
    <p:extLst>
      <p:ext uri="{BB962C8B-B14F-4D97-AF65-F5344CB8AC3E}">
        <p14:creationId xmlns:p14="http://schemas.microsoft.com/office/powerpoint/2010/main" val="52768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DBCA3-0386-9A86-99C9-845F978EFC1A}"/>
              </a:ext>
            </a:extLst>
          </p:cNvPr>
          <p:cNvSpPr>
            <a:spLocks noGrp="1"/>
          </p:cNvSpPr>
          <p:nvPr>
            <p:ph idx="1"/>
          </p:nvPr>
        </p:nvSpPr>
        <p:spPr>
          <a:xfrm>
            <a:off x="457200" y="306388"/>
            <a:ext cx="8229600" cy="6192688"/>
          </a:xfrm>
        </p:spPr>
        <p:txBody>
          <a:bodyPr>
            <a:normAutofit/>
          </a:bodyPr>
          <a:lstStyle/>
          <a:p>
            <a:r>
              <a:rPr lang="en-US" sz="2400" dirty="0"/>
              <a:t>A religious structure soon developed based on the pagan Roman temples - with priests, sacrifices, and many rituals. Everything was in Latin. The term ‘Church’ (</a:t>
            </a:r>
            <a:r>
              <a:rPr lang="en-US" sz="2400" i="1" dirty="0" err="1"/>
              <a:t>kyriakos</a:t>
            </a:r>
            <a:r>
              <a:rPr lang="en-US" sz="2400" dirty="0"/>
              <a:t> – house of God) replaced the term </a:t>
            </a:r>
            <a:r>
              <a:rPr lang="en-US" sz="2400" i="1" dirty="0" err="1"/>
              <a:t>ekklesia</a:t>
            </a:r>
            <a:r>
              <a:rPr lang="en-US" sz="2400" dirty="0"/>
              <a:t> in the Vulgate (Latin) translation of the Bible and has been mistranslated ever since. </a:t>
            </a:r>
          </a:p>
          <a:p>
            <a:r>
              <a:rPr lang="en-US" sz="2400" dirty="0"/>
              <a:t>The earliest known hymn is the </a:t>
            </a:r>
            <a:r>
              <a:rPr lang="en-US" sz="2400" i="1" dirty="0" err="1"/>
              <a:t>Oxyrhyncus</a:t>
            </a:r>
            <a:r>
              <a:rPr lang="en-US" sz="2400" i="1" dirty="0"/>
              <a:t> hymn </a:t>
            </a:r>
            <a:r>
              <a:rPr lang="en-US" sz="2400" dirty="0"/>
              <a:t>that was written in Greek around the time that the Roman Church was being established.</a:t>
            </a:r>
          </a:p>
          <a:p>
            <a:endParaRPr lang="en-US" sz="2400" dirty="0"/>
          </a:p>
          <a:p>
            <a:endParaRPr lang="en-US" sz="2400" dirty="0"/>
          </a:p>
          <a:p>
            <a:endParaRPr lang="en-US" sz="2400" dirty="0"/>
          </a:p>
          <a:p>
            <a:endParaRPr lang="en-US" sz="2400" dirty="0"/>
          </a:p>
          <a:p>
            <a:pPr marL="361950" indent="0">
              <a:buNone/>
            </a:pPr>
            <a:r>
              <a:rPr lang="en-US" sz="2400" dirty="0">
                <a:hlinkClick r:id="rId2"/>
              </a:rPr>
              <a:t>https://www.youtube.com/watch?v=ksqqcBanAhs&amp;ab_channel=JohnHiltonIII</a:t>
            </a:r>
            <a:r>
              <a:rPr lang="en-US" sz="2400" dirty="0"/>
              <a:t> </a:t>
            </a:r>
          </a:p>
        </p:txBody>
      </p:sp>
      <p:pic>
        <p:nvPicPr>
          <p:cNvPr id="4" name="Picture 3">
            <a:extLst>
              <a:ext uri="{FF2B5EF4-FFF2-40B4-BE49-F238E27FC236}">
                <a16:creationId xmlns:a16="http://schemas.microsoft.com/office/drawing/2014/main" id="{5827790E-1652-BEDF-D52D-2FAD04F95C3C}"/>
              </a:ext>
            </a:extLst>
          </p:cNvPr>
          <p:cNvPicPr>
            <a:picLocks noChangeAspect="1"/>
          </p:cNvPicPr>
          <p:nvPr/>
        </p:nvPicPr>
        <p:blipFill>
          <a:blip r:embed="rId3"/>
          <a:stretch>
            <a:fillRect/>
          </a:stretch>
        </p:blipFill>
        <p:spPr>
          <a:xfrm>
            <a:off x="827584" y="3429000"/>
            <a:ext cx="7620000" cy="1771650"/>
          </a:xfrm>
          <a:prstGeom prst="rect">
            <a:avLst/>
          </a:prstGeom>
        </p:spPr>
      </p:pic>
    </p:spTree>
    <p:extLst>
      <p:ext uri="{BB962C8B-B14F-4D97-AF65-F5344CB8AC3E}">
        <p14:creationId xmlns:p14="http://schemas.microsoft.com/office/powerpoint/2010/main" val="257952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Autofit/>
          </a:bodyPr>
          <a:lstStyle/>
          <a:p>
            <a:r>
              <a:rPr lang="en-NZ" sz="3200" b="1" dirty="0">
                <a:solidFill>
                  <a:srgbClr val="0000FF"/>
                </a:solidFill>
              </a:rPr>
              <a:t>The next 1200 years</a:t>
            </a:r>
            <a:br>
              <a:rPr lang="en-NZ" sz="3200" b="1" dirty="0">
                <a:solidFill>
                  <a:srgbClr val="0000FF"/>
                </a:solidFill>
              </a:rPr>
            </a:br>
            <a:r>
              <a:rPr lang="en-NZ" sz="2000" b="1" dirty="0"/>
              <a:t>From when the Church became the state religion of </a:t>
            </a:r>
            <a:br>
              <a:rPr lang="en-NZ" sz="2000" b="1" dirty="0"/>
            </a:br>
            <a:r>
              <a:rPr lang="en-NZ" sz="2000" b="1" dirty="0"/>
              <a:t>Rome (380AD) through to the Reformation (1520AD).</a:t>
            </a:r>
          </a:p>
        </p:txBody>
      </p:sp>
      <p:sp>
        <p:nvSpPr>
          <p:cNvPr id="3" name="Content Placeholder 2"/>
          <p:cNvSpPr>
            <a:spLocks noGrp="1"/>
          </p:cNvSpPr>
          <p:nvPr>
            <p:ph idx="1"/>
          </p:nvPr>
        </p:nvSpPr>
        <p:spPr>
          <a:xfrm>
            <a:off x="251520" y="1484784"/>
            <a:ext cx="8712968" cy="4525963"/>
          </a:xfrm>
        </p:spPr>
        <p:txBody>
          <a:bodyPr>
            <a:noAutofit/>
          </a:bodyPr>
          <a:lstStyle/>
          <a:p>
            <a:r>
              <a:rPr lang="en-AU" sz="2200" dirty="0"/>
              <a:t>The Roman Catholic order of service gradually developed based on the Roman temples and their rituals (making sacrifices at an altar, priests, vestments, processions, icons, incantations etc.) The Mass was finalised by Pope Gregory (540–604AD) and has remained virtually unchanged ever since. It was in Latin, not in the common language of the people. </a:t>
            </a:r>
            <a:r>
              <a:rPr lang="en-NZ" sz="2200" dirty="0"/>
              <a:t>“Singing” was chanting by the priests with responses by the people. T</a:t>
            </a:r>
            <a:r>
              <a:rPr lang="en-US" sz="2200" dirty="0"/>
              <a:t>he Mass and Canon Law were subject to the Law of Rome.</a:t>
            </a:r>
            <a:endParaRPr lang="en-NZ" sz="2200" dirty="0"/>
          </a:p>
          <a:p>
            <a:endParaRPr lang="en-NZ" sz="2400"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9580" y="4258425"/>
            <a:ext cx="3960440" cy="2229581"/>
          </a:xfrm>
          <a:prstGeom prst="rect">
            <a:avLst/>
          </a:prstGeom>
        </p:spPr>
      </p:pic>
    </p:spTree>
    <p:extLst>
      <p:ext uri="{BB962C8B-B14F-4D97-AF65-F5344CB8AC3E}">
        <p14:creationId xmlns:p14="http://schemas.microsoft.com/office/powerpoint/2010/main" val="329728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FDF16-069B-04D6-96D5-DDC4C5AECC7C}"/>
              </a:ext>
            </a:extLst>
          </p:cNvPr>
          <p:cNvSpPr>
            <a:spLocks noGrp="1"/>
          </p:cNvSpPr>
          <p:nvPr>
            <p:ph idx="1"/>
          </p:nvPr>
        </p:nvSpPr>
        <p:spPr>
          <a:xfrm>
            <a:off x="457200" y="548680"/>
            <a:ext cx="8229600" cy="4525963"/>
          </a:xfrm>
        </p:spPr>
        <p:txBody>
          <a:bodyPr>
            <a:normAutofit fontScale="77500" lnSpcReduction="20000"/>
          </a:bodyPr>
          <a:lstStyle/>
          <a:p>
            <a:r>
              <a:rPr lang="en-US" dirty="0"/>
              <a:t>Equivalent religious systems developed in Eastern, Russian, Coptic … countries.</a:t>
            </a:r>
          </a:p>
          <a:p>
            <a:r>
              <a:rPr lang="en-US" dirty="0"/>
              <a:t>Chanting in the religious life was very important. Prayers, Scriptures, and rituals were chanted/sung routinely. In the Mass the priests chanted/sang the Kyrie, Gloria, blessings, prayers and dismissal - not the people.</a:t>
            </a:r>
          </a:p>
          <a:p>
            <a:r>
              <a:rPr lang="en-US" dirty="0"/>
              <a:t>A very early chant/song was ‘St Patrick’s breastplate’, written by St Patrick in Ireland around 433AD. It was translated into English and put to modern music in the 19</a:t>
            </a:r>
            <a:r>
              <a:rPr lang="en-US" baseline="30000" dirty="0"/>
              <a:t>th</a:t>
            </a:r>
            <a:r>
              <a:rPr lang="en-US" dirty="0"/>
              <a:t> Century. </a:t>
            </a:r>
            <a:r>
              <a:rPr lang="en-US" dirty="0">
                <a:hlinkClick r:id="rId2"/>
              </a:rPr>
              <a:t>https://www.youtube.com/watch?v=KUrERen9Vyc&amp;ab_channel=ChetValleyChurches</a:t>
            </a:r>
            <a:r>
              <a:rPr lang="en-US" dirty="0"/>
              <a:t> </a:t>
            </a:r>
          </a:p>
          <a:p>
            <a:endParaRPr lang="en-NZ" dirty="0"/>
          </a:p>
        </p:txBody>
      </p:sp>
      <p:pic>
        <p:nvPicPr>
          <p:cNvPr id="4" name="Picture 3">
            <a:extLst>
              <a:ext uri="{FF2B5EF4-FFF2-40B4-BE49-F238E27FC236}">
                <a16:creationId xmlns:a16="http://schemas.microsoft.com/office/drawing/2014/main" id="{D560FDDA-FE85-CD24-890B-0DE4DA7216A0}"/>
              </a:ext>
            </a:extLst>
          </p:cNvPr>
          <p:cNvPicPr>
            <a:picLocks noChangeAspect="1"/>
          </p:cNvPicPr>
          <p:nvPr/>
        </p:nvPicPr>
        <p:blipFill>
          <a:blip r:embed="rId3"/>
          <a:stretch>
            <a:fillRect/>
          </a:stretch>
        </p:blipFill>
        <p:spPr>
          <a:xfrm>
            <a:off x="6228184" y="4509120"/>
            <a:ext cx="2215133" cy="2215133"/>
          </a:xfrm>
          <a:prstGeom prst="rect">
            <a:avLst/>
          </a:prstGeom>
        </p:spPr>
      </p:pic>
    </p:spTree>
    <p:extLst>
      <p:ext uri="{BB962C8B-B14F-4D97-AF65-F5344CB8AC3E}">
        <p14:creationId xmlns:p14="http://schemas.microsoft.com/office/powerpoint/2010/main" val="72641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6C1BE-0A9D-04B3-240C-180AE81A3D71}"/>
              </a:ext>
            </a:extLst>
          </p:cNvPr>
          <p:cNvSpPr>
            <a:spLocks noGrp="1"/>
          </p:cNvSpPr>
          <p:nvPr>
            <p:ph idx="1"/>
          </p:nvPr>
        </p:nvSpPr>
        <p:spPr>
          <a:xfrm>
            <a:off x="251520" y="260648"/>
            <a:ext cx="8435280" cy="6408712"/>
          </a:xfrm>
        </p:spPr>
        <p:txBody>
          <a:bodyPr>
            <a:noAutofit/>
          </a:bodyPr>
          <a:lstStyle/>
          <a:p>
            <a:pPr marL="0" indent="0">
              <a:buNone/>
            </a:pPr>
            <a:r>
              <a:rPr lang="en-US" sz="2000" b="0" i="1" dirty="0">
                <a:solidFill>
                  <a:srgbClr val="333333"/>
                </a:solidFill>
                <a:effectLst/>
                <a:highlight>
                  <a:srgbClr val="FFFFFF"/>
                </a:highlight>
                <a:latin typeface="Lato" panose="020F0502020204030204" pitchFamily="34" charset="0"/>
              </a:rPr>
              <a:t>I arise today through a mighty strength, the invocation of the Trinity; through belief in the Threeness; through confession of the Oneness of the Creator of creation.</a:t>
            </a:r>
            <a:br>
              <a:rPr lang="en-US" sz="2000" b="0" i="1" dirty="0">
                <a:solidFill>
                  <a:srgbClr val="333333"/>
                </a:solidFill>
                <a:effectLst/>
                <a:highlight>
                  <a:srgbClr val="FFFFFF"/>
                </a:highlight>
                <a:latin typeface="Lato" panose="020F0502020204030204" pitchFamily="34" charset="0"/>
              </a:rPr>
            </a:br>
            <a:r>
              <a:rPr lang="en-US" sz="2000" b="0" i="1" dirty="0">
                <a:solidFill>
                  <a:srgbClr val="333333"/>
                </a:solidFill>
                <a:effectLst/>
                <a:highlight>
                  <a:srgbClr val="FFFFFF"/>
                </a:highlight>
                <a:latin typeface="Lato" panose="020F0502020204030204" pitchFamily="34" charset="0"/>
              </a:rPr>
              <a:t>I arise today through the strength of Christ's birth with His baptism; through the strength of His crucifixion with His burial; through the strength of His resurrection with His ascension; through the strength of His descent for the judgment of doom.</a:t>
            </a:r>
            <a:br>
              <a:rPr lang="en-US" sz="2000" b="0" i="1" dirty="0">
                <a:solidFill>
                  <a:srgbClr val="333333"/>
                </a:solidFill>
                <a:effectLst/>
                <a:highlight>
                  <a:srgbClr val="FFFFFF"/>
                </a:highlight>
                <a:latin typeface="Lato" panose="020F0502020204030204" pitchFamily="34" charset="0"/>
              </a:rPr>
            </a:br>
            <a:r>
              <a:rPr lang="en-US" sz="2000" b="0" i="1" dirty="0">
                <a:solidFill>
                  <a:srgbClr val="333333"/>
                </a:solidFill>
                <a:effectLst/>
                <a:highlight>
                  <a:srgbClr val="FFFFFF"/>
                </a:highlight>
                <a:latin typeface="Lato" panose="020F0502020204030204" pitchFamily="34" charset="0"/>
              </a:rPr>
              <a:t>I arise today through the strength of the love of cherubim, in the obedience of angels, in the service of archangels, in the hope of resurrection to meet with reward, in the prayers of patriarchs, in the predictions of prophets, in the preaching of apostles, in the faith of confessors, in the innocence of holy virgins, in the deeds of righteous men.</a:t>
            </a:r>
            <a:br>
              <a:rPr lang="en-US" sz="2000" b="0" i="1" dirty="0">
                <a:solidFill>
                  <a:srgbClr val="333333"/>
                </a:solidFill>
                <a:effectLst/>
                <a:highlight>
                  <a:srgbClr val="FFFFFF"/>
                </a:highlight>
                <a:latin typeface="Lato" panose="020F0502020204030204" pitchFamily="34" charset="0"/>
              </a:rPr>
            </a:br>
            <a:r>
              <a:rPr lang="en-US" sz="2000" b="0" i="1" dirty="0">
                <a:solidFill>
                  <a:srgbClr val="333333"/>
                </a:solidFill>
                <a:effectLst/>
                <a:highlight>
                  <a:srgbClr val="FFFFFF"/>
                </a:highlight>
                <a:latin typeface="Lato" panose="020F0502020204030204" pitchFamily="34" charset="0"/>
              </a:rPr>
              <a:t>I arise today through the strength of heaven, the light of the sun, the radiance of the moon, the splendor of fire, the speed of lightning, the swiftness of wind, the depth of the sea, the stability of the earth, the firmness of rock. </a:t>
            </a:r>
          </a:p>
          <a:p>
            <a:pPr marL="0" indent="0">
              <a:buNone/>
            </a:pPr>
            <a:r>
              <a:rPr lang="en-US" sz="2000" b="0" i="1" dirty="0">
                <a:solidFill>
                  <a:srgbClr val="333333"/>
                </a:solidFill>
                <a:effectLst/>
                <a:highlight>
                  <a:srgbClr val="FFFFFF"/>
                </a:highlight>
                <a:latin typeface="Lato" panose="020F0502020204030204" pitchFamily="34" charset="0"/>
              </a:rPr>
              <a:t>I arise today, through God's strength to pilot me, God's might to uphold me, God's wisdom to guide me, God's eye to look before me, God's ear to hear me, God's word to speak for me, God's hand to guard me, God's shield to protect me, God's host to save me from snares of devils, from temptation of vices, from everyone who shall wish me ill, afar and near.</a:t>
            </a:r>
            <a:br>
              <a:rPr lang="en-US" sz="2000" b="0" i="1" dirty="0">
                <a:solidFill>
                  <a:srgbClr val="333333"/>
                </a:solidFill>
                <a:effectLst/>
                <a:highlight>
                  <a:srgbClr val="FFFFFF"/>
                </a:highlight>
                <a:latin typeface="Lato" panose="020F0502020204030204" pitchFamily="34" charset="0"/>
              </a:rPr>
            </a:br>
            <a:endParaRPr lang="en-NZ" sz="2000" dirty="0"/>
          </a:p>
        </p:txBody>
      </p:sp>
    </p:spTree>
    <p:extLst>
      <p:ext uri="{BB962C8B-B14F-4D97-AF65-F5344CB8AC3E}">
        <p14:creationId xmlns:p14="http://schemas.microsoft.com/office/powerpoint/2010/main" val="205257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406CBE-02B0-BB85-EF84-160850CF7C3C}"/>
              </a:ext>
            </a:extLst>
          </p:cNvPr>
          <p:cNvSpPr txBox="1"/>
          <p:nvPr/>
        </p:nvSpPr>
        <p:spPr>
          <a:xfrm>
            <a:off x="467544" y="692696"/>
            <a:ext cx="8352928" cy="5016758"/>
          </a:xfrm>
          <a:prstGeom prst="rect">
            <a:avLst/>
          </a:prstGeom>
          <a:noFill/>
        </p:spPr>
        <p:txBody>
          <a:bodyPr wrap="square">
            <a:spAutoFit/>
          </a:bodyPr>
          <a:lstStyle/>
          <a:p>
            <a:r>
              <a:rPr lang="en-US" sz="2000" b="0" i="1" dirty="0">
                <a:solidFill>
                  <a:srgbClr val="333333"/>
                </a:solidFill>
                <a:effectLst/>
                <a:highlight>
                  <a:srgbClr val="FFFFFF"/>
                </a:highlight>
                <a:latin typeface="Lato" panose="020F0502020204030204" pitchFamily="34" charset="0"/>
              </a:rPr>
              <a:t>I summon today all these powers between me and those evils, against every cruel and merciless power that may oppose my body and soul, against incantations of false prophets, against black laws of pagandom, against false laws of heretics, against craft of idolatry, against spells of witches and smiths and wizards, against every knowledge that corrupts man's body and soul;</a:t>
            </a:r>
            <a:br>
              <a:rPr lang="en-US" sz="2000" b="0" i="1" dirty="0">
                <a:solidFill>
                  <a:srgbClr val="333333"/>
                </a:solidFill>
                <a:effectLst/>
                <a:highlight>
                  <a:srgbClr val="FFFFFF"/>
                </a:highlight>
                <a:latin typeface="Lato" panose="020F0502020204030204" pitchFamily="34" charset="0"/>
              </a:rPr>
            </a:br>
            <a:r>
              <a:rPr lang="en-US" sz="2000" b="0" i="1" dirty="0">
                <a:solidFill>
                  <a:srgbClr val="333333"/>
                </a:solidFill>
                <a:effectLst/>
                <a:highlight>
                  <a:srgbClr val="FFFFFF"/>
                </a:highlight>
                <a:latin typeface="Lato" panose="020F0502020204030204" pitchFamily="34" charset="0"/>
              </a:rPr>
              <a:t>Christ to shield me today against poison, against burning, against drowning, against wounding, so that there may come to me an abundance of reward.</a:t>
            </a:r>
            <a:br>
              <a:rPr lang="en-US" sz="2000" b="0" i="1" dirty="0">
                <a:solidFill>
                  <a:srgbClr val="333333"/>
                </a:solidFill>
                <a:effectLst/>
                <a:highlight>
                  <a:srgbClr val="FFFFFF"/>
                </a:highlight>
                <a:latin typeface="Lato" panose="020F0502020204030204" pitchFamily="34" charset="0"/>
              </a:rPr>
            </a:br>
            <a:r>
              <a:rPr lang="en-US" sz="2000" b="0" i="1" dirty="0">
                <a:solidFill>
                  <a:srgbClr val="333333"/>
                </a:solidFill>
                <a:effectLst/>
                <a:highlight>
                  <a:srgbClr val="FFFFFF"/>
                </a:highlight>
                <a:latin typeface="Lato" panose="020F0502020204030204" pitchFamily="34" charset="0"/>
              </a:rPr>
              <a:t>Christ with me, Christ before me, Christ behind me, Christ in me, Christ beneath me, Christ above me, Christ on my right, Christ on my left, Christ when I lie down, Christ when I sit down, Christ when I arise, Christ in the heart of every man who thinks of me, Christ in the mouth of everyone who speaks of me, Christ in every eye that sees me, Christ in every ear that hears me.</a:t>
            </a:r>
            <a:br>
              <a:rPr lang="en-US" sz="2000" b="0" i="1" dirty="0">
                <a:solidFill>
                  <a:srgbClr val="333333"/>
                </a:solidFill>
                <a:effectLst/>
                <a:highlight>
                  <a:srgbClr val="FFFFFF"/>
                </a:highlight>
                <a:latin typeface="Lato" panose="020F0502020204030204" pitchFamily="34" charset="0"/>
              </a:rPr>
            </a:br>
            <a:r>
              <a:rPr lang="en-US" sz="2000" b="0" i="1" dirty="0">
                <a:solidFill>
                  <a:srgbClr val="333333"/>
                </a:solidFill>
                <a:effectLst/>
                <a:highlight>
                  <a:srgbClr val="FFFFFF"/>
                </a:highlight>
                <a:latin typeface="Lato" panose="020F0502020204030204" pitchFamily="34" charset="0"/>
              </a:rPr>
              <a:t>I arise today through a mighty strength, the invocation of the Trinity, through belief in the Threeness, through confession of the Oneness of the Creator of creation.</a:t>
            </a:r>
            <a:endParaRPr lang="en-NZ" sz="2000" dirty="0"/>
          </a:p>
        </p:txBody>
      </p:sp>
    </p:spTree>
    <p:extLst>
      <p:ext uri="{BB962C8B-B14F-4D97-AF65-F5344CB8AC3E}">
        <p14:creationId xmlns:p14="http://schemas.microsoft.com/office/powerpoint/2010/main" val="297039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TotalTime>
  <Words>4771</Words>
  <Application>Microsoft Office PowerPoint</Application>
  <PresentationFormat>On-screen Show (4:3)</PresentationFormat>
  <Paragraphs>265</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Lato</vt:lpstr>
      <vt:lpstr>Office Theme</vt:lpstr>
      <vt:lpstr>The history of the songs we sing</vt:lpstr>
      <vt:lpstr>Down through history</vt:lpstr>
      <vt:lpstr>Examples of Israeli music and dance</vt:lpstr>
      <vt:lpstr>The first 400 years </vt:lpstr>
      <vt:lpstr>PowerPoint Presentation</vt:lpstr>
      <vt:lpstr>The next 1200 years From when the Church became the state religion of  Rome (380AD) through to the Reformation (1520AD).</vt:lpstr>
      <vt:lpstr>PowerPoint Presentation</vt:lpstr>
      <vt:lpstr>PowerPoint Presentation</vt:lpstr>
      <vt:lpstr>PowerPoint Presentation</vt:lpstr>
      <vt:lpstr>Then came the Reformation</vt:lpstr>
      <vt:lpstr>Luther introduced major differences (1523AD).</vt:lpstr>
      <vt:lpstr>PowerPoint Presentation</vt:lpstr>
      <vt:lpstr>Protests against the  Church of England’s liturgy </vt:lpstr>
      <vt:lpstr>PowerPoint Presentation</vt:lpstr>
      <vt:lpstr>PowerPoint Presentation</vt:lpstr>
      <vt:lpstr>PowerPoint Presentation</vt:lpstr>
      <vt:lpstr>The 18th and 19th centuries</vt:lpstr>
      <vt:lpstr>PowerPoint Presentation</vt:lpstr>
      <vt:lpstr>The Revivalists</vt:lpstr>
      <vt:lpstr>PowerPoint Presentation</vt:lpstr>
      <vt:lpstr>PowerPoint Presentation</vt:lpstr>
      <vt:lpstr>20th century Pentecostalism </vt:lpstr>
      <vt:lpstr>PowerPoint Presentation</vt:lpstr>
      <vt:lpstr>The Charismatic renewal (late 1960’s on)</vt:lpstr>
      <vt:lpstr>PowerPoint Presentation</vt:lpstr>
      <vt:lpstr>PowerPoint Presentation</vt:lpstr>
      <vt:lpstr>PowerPoint Presentation</vt:lpstr>
      <vt:lpstr>In recent years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the Church Service</dc:title>
  <dc:creator>Owner</dc:creator>
  <cp:lastModifiedBy>Ross Callaghan</cp:lastModifiedBy>
  <cp:revision>157</cp:revision>
  <dcterms:created xsi:type="dcterms:W3CDTF">2014-09-16T21:14:27Z</dcterms:created>
  <dcterms:modified xsi:type="dcterms:W3CDTF">2024-05-18T04:03:23Z</dcterms:modified>
</cp:coreProperties>
</file>